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0" r:id="rId9"/>
    <p:sldId id="265" r:id="rId10"/>
    <p:sldId id="266" r:id="rId11"/>
    <p:sldId id="272" r:id="rId12"/>
    <p:sldId id="271" r:id="rId1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51C19-10CF-40DD-A96B-9AC56DB51703}" type="datetimeFigureOut">
              <a:rPr lang="en-GB" smtClean="0"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7003E-D6BC-4056-A6C4-3F08AEFA05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080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92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8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37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737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2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62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67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7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95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3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7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9D6E-05E0-47FA-8B98-45F781CA9B3A}" type="datetimeFigureOut">
              <a:rPr lang="en-GB" smtClean="0"/>
              <a:pPr/>
              <a:t>25/09/2012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8368-6D71-485C-8783-AF611ACDA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52028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endParaRPr lang="en-GB" dirty="0" smtClean="0"/>
          </a:p>
          <a:p>
            <a:r>
              <a:rPr lang="en-GB" dirty="0" smtClean="0">
                <a:solidFill>
                  <a:schemeClr val="tx1"/>
                </a:solidFill>
              </a:rPr>
              <a:t>Read Write INC – a new approach to teaching synthetic phonics.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n-GB" dirty="0" smtClean="0"/>
              <a:t>St George’s School and 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4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Praise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Praise phrases: Used to acknowledge brilliant effort and good partner work</a:t>
            </a:r>
          </a:p>
          <a:p>
            <a:pPr marL="0" indent="0">
              <a:buNone/>
            </a:pPr>
            <a:r>
              <a:rPr lang="en-GB" sz="2400" dirty="0" smtClean="0"/>
              <a:t>It’s not just good or great, it’s…</a:t>
            </a:r>
          </a:p>
          <a:p>
            <a:pPr marL="0" indent="0">
              <a:buNone/>
            </a:pPr>
            <a:r>
              <a:rPr lang="en-GB" sz="2400" dirty="0" smtClean="0"/>
              <a:t>super, smashing, brilliant, super sounds, fantastic, phenomenal Fred talk, wondrous, rapid reading, wicked words.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Praise actions: Used to keep the children energetic and to praise excellent behaviour and hard work</a:t>
            </a:r>
          </a:p>
          <a:p>
            <a:pPr marL="0" indent="0">
              <a:buNone/>
            </a:pPr>
            <a:r>
              <a:rPr lang="en-GB" sz="2400" dirty="0" smtClean="0"/>
              <a:t>Marshmallow claps, whoosh, firework, thumbs up, Elvis, microwaves, high fives.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83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help us…and your child..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us teach the new sounds first</a:t>
            </a:r>
          </a:p>
          <a:p>
            <a:endParaRPr lang="en-GB" dirty="0" smtClean="0"/>
          </a:p>
          <a:p>
            <a:r>
              <a:rPr lang="en-GB" dirty="0"/>
              <a:t>Practise the sounds that your child has learnt at school (your child will be able to tell you what they are)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14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help us…and your child…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Don’t spoil the surprise….let us introduce them to the Read Write </a:t>
            </a:r>
            <a:r>
              <a:rPr lang="en-GB" dirty="0" err="1"/>
              <a:t>Inc</a:t>
            </a:r>
            <a:r>
              <a:rPr lang="en-GB" dirty="0"/>
              <a:t> </a:t>
            </a:r>
            <a:r>
              <a:rPr lang="en-GB" dirty="0" smtClean="0"/>
              <a:t>books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We have bought lots of lovely new home reading books; encourage your child to use their new Read Write </a:t>
            </a:r>
            <a:r>
              <a:rPr lang="en-GB" dirty="0" err="1" smtClean="0"/>
              <a:t>Inc</a:t>
            </a:r>
            <a:r>
              <a:rPr lang="en-GB" dirty="0" smtClean="0"/>
              <a:t> skills to read these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these activities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3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 smtClean="0"/>
              <a:t>What is Read Write </a:t>
            </a:r>
            <a:r>
              <a:rPr lang="en-GB" dirty="0" err="1" smtClean="0"/>
              <a:t>Inc</a:t>
            </a:r>
            <a:r>
              <a:rPr lang="en-GB" dirty="0" smtClean="0"/>
              <a:t> and why are we adopting it at our school?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New </a:t>
            </a:r>
            <a:r>
              <a:rPr lang="en-GB" dirty="0" smtClean="0"/>
              <a:t>Ofsted </a:t>
            </a:r>
            <a:r>
              <a:rPr lang="en-GB" dirty="0"/>
              <a:t>I</a:t>
            </a:r>
            <a:r>
              <a:rPr lang="en-GB" dirty="0" smtClean="0"/>
              <a:t>nspection </a:t>
            </a:r>
            <a:r>
              <a:rPr lang="en-GB" dirty="0" smtClean="0"/>
              <a:t>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Formative assessment to meet </a:t>
            </a:r>
            <a:r>
              <a:rPr lang="en-GB" dirty="0" smtClean="0"/>
              <a:t>need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Matched guided reading texts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Children grouped according specific need and to the correct level of challenge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Regular and systematic teaching  focused </a:t>
            </a:r>
            <a:r>
              <a:rPr lang="en-GB" b="1" dirty="0" smtClean="0"/>
              <a:t>not only on decoding but comprehension, fluency and expression.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All staff fully trained and monitored by a Reading Manager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Groups will be taught by a different member of the Read Write </a:t>
            </a:r>
            <a:r>
              <a:rPr lang="en-GB" dirty="0" err="1" smtClean="0"/>
              <a:t>Inc</a:t>
            </a:r>
            <a:r>
              <a:rPr lang="en-GB" dirty="0" smtClean="0"/>
              <a:t> Team each term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17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GB" dirty="0" smtClean="0"/>
              <a:t>The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Simple View of Reading</a:t>
            </a:r>
          </a:p>
          <a:p>
            <a:pPr marL="0" indent="0">
              <a:buNone/>
            </a:pPr>
            <a:r>
              <a:rPr lang="en-GB" dirty="0" smtClean="0"/>
              <a:t>-Rose Report (2006)</a:t>
            </a:r>
          </a:p>
          <a:p>
            <a:pPr marL="0" indent="0">
              <a:buNone/>
            </a:pPr>
            <a:r>
              <a:rPr lang="en-GB" dirty="0" smtClean="0"/>
              <a:t>-Children need both good word recognition and good oral language comprehension.</a:t>
            </a:r>
          </a:p>
          <a:p>
            <a:pPr marL="0" indent="0">
              <a:buNone/>
            </a:pPr>
            <a:r>
              <a:rPr lang="en-GB" dirty="0" smtClean="0"/>
              <a:t>-‘Learn to read’  (by 7) ‘Read to learn’ (carries on)</a:t>
            </a:r>
          </a:p>
          <a:p>
            <a:pPr marL="0" indent="0">
              <a:buNone/>
            </a:pPr>
            <a:r>
              <a:rPr lang="en-GB" dirty="0" smtClean="0"/>
              <a:t>-Use of talk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5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The Five 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85392"/>
            <a:ext cx="8229600" cy="5472608"/>
          </a:xfrm>
        </p:spPr>
        <p:txBody>
          <a:bodyPr>
            <a:normAutofit fontScale="32500" lnSpcReduction="20000"/>
          </a:bodyPr>
          <a:lstStyle/>
          <a:p>
            <a:r>
              <a:rPr lang="en-GB" sz="5500" u="sng" dirty="0" smtClean="0"/>
              <a:t>Pace</a:t>
            </a:r>
            <a:endParaRPr lang="en-GB" sz="5500" u="sng" dirty="0" smtClean="0"/>
          </a:p>
          <a:p>
            <a:pPr lvl="0">
              <a:buNone/>
            </a:pPr>
            <a:r>
              <a:rPr lang="en-GB" sz="5500" dirty="0" smtClean="0"/>
              <a:t>	Complete programme quickly</a:t>
            </a:r>
          </a:p>
          <a:p>
            <a:pPr lvl="0">
              <a:buNone/>
            </a:pPr>
            <a:r>
              <a:rPr lang="en-GB" sz="5500" dirty="0" smtClean="0"/>
              <a:t>	No downtime in lesson-full involvement-energetic and rigorous</a:t>
            </a:r>
          </a:p>
          <a:p>
            <a:pPr lvl="0">
              <a:buNone/>
            </a:pPr>
            <a:r>
              <a:rPr lang="en-GB" sz="5500" dirty="0" smtClean="0"/>
              <a:t>	Silent Signals-Stop/ Magnet/ My turn your turn/ Perfect partner position/ 1,2,3</a:t>
            </a:r>
          </a:p>
          <a:p>
            <a:pPr>
              <a:buNone/>
            </a:pPr>
            <a:r>
              <a:rPr lang="en-GB" sz="5500" dirty="0" smtClean="0"/>
              <a:t> </a:t>
            </a:r>
          </a:p>
          <a:p>
            <a:r>
              <a:rPr lang="en-GB" sz="5500" u="sng" dirty="0" smtClean="0"/>
              <a:t>Praise- a lot</a:t>
            </a:r>
          </a:p>
          <a:p>
            <a:pPr lvl="0">
              <a:buNone/>
            </a:pPr>
            <a:r>
              <a:rPr lang="en-GB" sz="5500" dirty="0" smtClean="0"/>
              <a:t>	Praise phrases and actions</a:t>
            </a:r>
          </a:p>
          <a:p>
            <a:pPr>
              <a:buNone/>
            </a:pPr>
            <a:r>
              <a:rPr lang="en-GB" sz="5500" dirty="0" smtClean="0"/>
              <a:t>  </a:t>
            </a:r>
          </a:p>
          <a:p>
            <a:r>
              <a:rPr lang="en-GB" sz="5500" u="sng" dirty="0" smtClean="0"/>
              <a:t>Purpose</a:t>
            </a:r>
          </a:p>
          <a:p>
            <a:pPr lvl="0">
              <a:buNone/>
            </a:pPr>
            <a:r>
              <a:rPr lang="en-GB" sz="5500" dirty="0" smtClean="0"/>
              <a:t>	Set purpose at start</a:t>
            </a:r>
          </a:p>
          <a:p>
            <a:pPr lvl="0">
              <a:buNone/>
            </a:pPr>
            <a:r>
              <a:rPr lang="en-GB" sz="5500" dirty="0" smtClean="0"/>
              <a:t>	Modelling-behaviours needed are modelled for effective partner work</a:t>
            </a:r>
          </a:p>
          <a:p>
            <a:pPr>
              <a:buNone/>
            </a:pPr>
            <a:r>
              <a:rPr lang="en-GB" sz="5500" dirty="0" smtClean="0"/>
              <a:t> </a:t>
            </a:r>
          </a:p>
          <a:p>
            <a:r>
              <a:rPr lang="en-GB" sz="5500" u="sng" dirty="0" smtClean="0"/>
              <a:t>Participation</a:t>
            </a:r>
          </a:p>
          <a:p>
            <a:pPr lvl="0">
              <a:buNone/>
            </a:pPr>
            <a:r>
              <a:rPr lang="en-GB" sz="5500" dirty="0" smtClean="0"/>
              <a:t>	All children take part in all of the lesson-choral work</a:t>
            </a:r>
          </a:p>
          <a:p>
            <a:pPr lvl="0">
              <a:buNone/>
            </a:pPr>
            <a:r>
              <a:rPr lang="en-GB" sz="5500" dirty="0" smtClean="0"/>
              <a:t>	My turn your turn</a:t>
            </a:r>
          </a:p>
          <a:p>
            <a:pPr lvl="0">
              <a:buNone/>
            </a:pPr>
            <a:r>
              <a:rPr lang="en-GB" sz="5500" dirty="0" smtClean="0"/>
              <a:t>	Partner work-a great deal of time is spent modelling and praising this behaviour</a:t>
            </a:r>
          </a:p>
          <a:p>
            <a:pPr>
              <a:buNone/>
            </a:pPr>
            <a:endParaRPr lang="en-GB" sz="5500" dirty="0" smtClean="0"/>
          </a:p>
          <a:p>
            <a:r>
              <a:rPr lang="en-GB" sz="5500" u="sng" dirty="0" smtClean="0"/>
              <a:t>Passion</a:t>
            </a:r>
          </a:p>
          <a:p>
            <a:pPr lvl="0">
              <a:buNone/>
            </a:pPr>
            <a:r>
              <a:rPr lang="en-GB" sz="5500" dirty="0" smtClean="0"/>
              <a:t>	Show how much you love teaching </a:t>
            </a:r>
            <a:r>
              <a:rPr lang="en-GB" sz="5500" dirty="0" smtClean="0"/>
              <a:t>lessons</a:t>
            </a:r>
          </a:p>
          <a:p>
            <a:pPr lvl="0">
              <a:buNone/>
            </a:pPr>
            <a:endParaRPr lang="en-GB" sz="5500" dirty="0" smtClean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6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Assessment and Groupings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Sound and Word Entry Assessment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Children organised into broad Speed Sounds groups – mixing different years if necessary </a:t>
            </a:r>
            <a:r>
              <a:rPr lang="en-GB" dirty="0" smtClean="0"/>
              <a:t>(every need at every level)</a:t>
            </a:r>
          </a:p>
          <a:p>
            <a:endParaRPr lang="en-GB" dirty="0"/>
          </a:p>
          <a:p>
            <a:r>
              <a:rPr lang="en-GB" dirty="0" smtClean="0"/>
              <a:t>Reception Class only split after Christmas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Children are reassessed regularly – the right pace for every child </a:t>
            </a:r>
            <a:r>
              <a:rPr lang="en-GB" dirty="0" smtClean="0"/>
              <a:t>(every eight weeks)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585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Timetabling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GB" dirty="0" smtClean="0"/>
              <a:t> </a:t>
            </a:r>
            <a:r>
              <a:rPr lang="en-GB" dirty="0" smtClean="0"/>
              <a:t>Daily phonics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 smtClean="0"/>
              <a:t>Guided reading 3 times a week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 smtClean="0"/>
              <a:t>Extended writing linked to previous teaching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2468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Speed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Not </a:t>
            </a:r>
            <a:r>
              <a:rPr lang="en-GB" dirty="0" smtClean="0"/>
              <a:t>Jolly Phonics</a:t>
            </a:r>
          </a:p>
          <a:p>
            <a:pPr marL="0" indent="0">
              <a:buNone/>
            </a:pPr>
            <a:r>
              <a:rPr lang="en-GB" dirty="0" smtClean="0"/>
              <a:t>Pure Sounds</a:t>
            </a: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Bouncy/stretchy sounds   </a:t>
            </a: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Complex </a:t>
            </a:r>
            <a:r>
              <a:rPr lang="en-GB" dirty="0" smtClean="0"/>
              <a:t>sounds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77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lingo…….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 phrases for each sound</a:t>
            </a:r>
          </a:p>
          <a:p>
            <a:endParaRPr lang="en-GB" dirty="0"/>
          </a:p>
          <a:p>
            <a:r>
              <a:rPr lang="en-GB" dirty="0" smtClean="0"/>
              <a:t>Fred talk (meet Fred) green words and red words</a:t>
            </a:r>
          </a:p>
          <a:p>
            <a:endParaRPr lang="en-GB" dirty="0"/>
          </a:p>
          <a:p>
            <a:r>
              <a:rPr lang="en-GB" dirty="0" smtClean="0"/>
              <a:t>Special friends</a:t>
            </a:r>
          </a:p>
          <a:p>
            <a:endParaRPr lang="en-GB" dirty="0"/>
          </a:p>
          <a:p>
            <a:r>
              <a:rPr lang="en-GB" dirty="0" smtClean="0"/>
              <a:t>It’s all in the eyes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3"/>
            <a:ext cx="8136904" cy="1368152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Reading Books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3937992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Guided reading </a:t>
            </a:r>
            <a:r>
              <a:rPr lang="en-GB" dirty="0" smtClean="0">
                <a:solidFill>
                  <a:schemeClr val="tx1"/>
                </a:solidFill>
              </a:rPr>
              <a:t>scheme runs alongside lessons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Means children can decode books</a:t>
            </a:r>
          </a:p>
          <a:p>
            <a:pPr algn="l">
              <a:buFont typeface="Arial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Linked real </a:t>
            </a:r>
            <a:r>
              <a:rPr lang="en-GB" dirty="0" smtClean="0">
                <a:solidFill>
                  <a:schemeClr val="tx1"/>
                </a:solidFill>
              </a:rPr>
              <a:t>storybooks – provides context and improves vocabulary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Up to 9 reading activities for each book </a:t>
            </a:r>
          </a:p>
        </p:txBody>
      </p:sp>
    </p:spTree>
    <p:extLst>
      <p:ext uri="{BB962C8B-B14F-4D97-AF65-F5344CB8AC3E}">
        <p14:creationId xmlns:p14="http://schemas.microsoft.com/office/powerpoint/2010/main" val="175331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452</Words>
  <Application>Microsoft Office PowerPoint</Application>
  <PresentationFormat>On-screen Show (4:3)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 George’s School and …..</vt:lpstr>
      <vt:lpstr>What is Read Write Inc and why are we adopting it at our school?</vt:lpstr>
      <vt:lpstr>The Theory</vt:lpstr>
      <vt:lpstr>The Five Principles</vt:lpstr>
      <vt:lpstr>Assessment and Groupings</vt:lpstr>
      <vt:lpstr>Timetabling</vt:lpstr>
      <vt:lpstr>Speed Sounds</vt:lpstr>
      <vt:lpstr>Some lingo…….</vt:lpstr>
      <vt:lpstr>Reading Books</vt:lpstr>
      <vt:lpstr>Praise</vt:lpstr>
      <vt:lpstr>To help us…and your child..</vt:lpstr>
      <vt:lpstr>To help us…and your child…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George’s School and …..</dc:title>
  <dc:creator>Claire.Earp</dc:creator>
  <cp:lastModifiedBy>Claire.Earp</cp:lastModifiedBy>
  <cp:revision>42</cp:revision>
  <cp:lastPrinted>2012-09-25T16:15:19Z</cp:lastPrinted>
  <dcterms:created xsi:type="dcterms:W3CDTF">2012-08-30T09:51:03Z</dcterms:created>
  <dcterms:modified xsi:type="dcterms:W3CDTF">2012-09-25T16:33:37Z</dcterms:modified>
</cp:coreProperties>
</file>