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3.xml" ContentType="application/vnd.openxmlformats-officedocument.themeOverrid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4.xml" ContentType="application/vnd.openxmlformats-officedocument.themeOverrid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Override5.xml" ContentType="application/vnd.openxmlformats-officedocument.themeOverrid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50"/>
  </p:notesMasterIdLst>
  <p:sldIdLst>
    <p:sldId id="258" r:id="rId7"/>
    <p:sldId id="257" r:id="rId8"/>
    <p:sldId id="319" r:id="rId9"/>
    <p:sldId id="300" r:id="rId10"/>
    <p:sldId id="286" r:id="rId11"/>
    <p:sldId id="287" r:id="rId12"/>
    <p:sldId id="320" r:id="rId13"/>
    <p:sldId id="288" r:id="rId14"/>
    <p:sldId id="289" r:id="rId15"/>
    <p:sldId id="290" r:id="rId16"/>
    <p:sldId id="291" r:id="rId17"/>
    <p:sldId id="292" r:id="rId18"/>
    <p:sldId id="307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282" r:id="rId27"/>
    <p:sldId id="259" r:id="rId28"/>
    <p:sldId id="263" r:id="rId29"/>
    <p:sldId id="304" r:id="rId30"/>
    <p:sldId id="308" r:id="rId31"/>
    <p:sldId id="301" r:id="rId32"/>
    <p:sldId id="302" r:id="rId33"/>
    <p:sldId id="271" r:id="rId34"/>
    <p:sldId id="303" r:id="rId35"/>
    <p:sldId id="267" r:id="rId36"/>
    <p:sldId id="268" r:id="rId37"/>
    <p:sldId id="269" r:id="rId38"/>
    <p:sldId id="283" r:id="rId39"/>
    <p:sldId id="264" r:id="rId40"/>
    <p:sldId id="281" r:id="rId41"/>
    <p:sldId id="272" r:id="rId42"/>
    <p:sldId id="273" r:id="rId43"/>
    <p:sldId id="275" r:id="rId44"/>
    <p:sldId id="316" r:id="rId45"/>
    <p:sldId id="317" r:id="rId46"/>
    <p:sldId id="318" r:id="rId47"/>
    <p:sldId id="277" r:id="rId48"/>
    <p:sldId id="28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8E"/>
    <a:srgbClr val="006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651" autoAdjust="0"/>
  </p:normalViewPr>
  <p:slideViewPr>
    <p:cSldViewPr>
      <p:cViewPr>
        <p:scale>
          <a:sx n="64" d="100"/>
          <a:sy n="64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8" Type="http://schemas.openxmlformats.org/officeDocument/2006/relationships/slide" Target="slides/slide2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9C8BC-0E31-45BF-BC87-60476349E973}" type="datetimeFigureOut">
              <a:rPr lang="en-GB" smtClean="0"/>
              <a:pPr/>
              <a:t>22/11/2017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2D97D-D30F-4DAA-BCBE-E738E4E9A3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832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Suggest that children are encouraged to visualise the objects in the spaces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Generalising the structure of the mathematics to any context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Ask participants to use the bar(s) to solve the problems, allow them to record in</a:t>
            </a:r>
            <a:r>
              <a:rPr lang="en-GB" baseline="0" dirty="0" smtClean="0"/>
              <a:t> their own way and then compare how they drew the bars</a:t>
            </a:r>
          </a:p>
          <a:p>
            <a:r>
              <a:rPr lang="en-GB" baseline="0" dirty="0" smtClean="0"/>
              <a:t>For problem 2 you might discuss whether 1 or 2 bars were drawn to illustrate the concept of difference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Explain that the strip of card is the bar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Note the following few slides are animated</a:t>
            </a:r>
            <a:r>
              <a:rPr lang="en-GB" baseline="0" dirty="0" smtClean="0"/>
              <a:t> so that each question appears one at a time</a:t>
            </a:r>
            <a:endParaRPr lang="en-GB" dirty="0" smtClean="0"/>
          </a:p>
          <a:p>
            <a:r>
              <a:rPr lang="en-GB" dirty="0" smtClean="0"/>
              <a:t>To represent cardinal numbers (the</a:t>
            </a:r>
            <a:r>
              <a:rPr lang="en-GB" baseline="0" dirty="0" smtClean="0"/>
              <a:t> last number in the count represents the total size of the group) slide the paper clip from zero (the left hand end of the strip) to the middle, to represent a space representing 5p as a proportion of 10p</a:t>
            </a:r>
          </a:p>
          <a:p>
            <a:r>
              <a:rPr lang="en-GB" baseline="0" dirty="0" smtClean="0"/>
              <a:t>Going from 2p to 8p some might turn their strip over, showing the relationship between 2 8 and 10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 to</a:t>
            </a:r>
            <a:r>
              <a:rPr lang="en-GB" baseline="0" dirty="0" smtClean="0"/>
              <a:t> previous slide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 to</a:t>
            </a:r>
            <a:r>
              <a:rPr lang="en-GB" baseline="0" dirty="0" smtClean="0"/>
              <a:t> previous slide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 to</a:t>
            </a:r>
            <a:r>
              <a:rPr lang="en-GB" baseline="0" dirty="0" smtClean="0"/>
              <a:t> previous slide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21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strategy of</a:t>
            </a:r>
            <a:r>
              <a:rPr lang="en-GB" baseline="0" dirty="0" smtClean="0"/>
              <a:t> highlighting key words to discern what needs to be done to solve a word problem can become mechanistic.</a:t>
            </a:r>
          </a:p>
          <a:p>
            <a:r>
              <a:rPr lang="en-GB" baseline="0" dirty="0" smtClean="0"/>
              <a:t>Such a strategy based as it is on analysing </a:t>
            </a:r>
            <a:r>
              <a:rPr lang="en-GB" b="1" i="1" baseline="0" dirty="0" smtClean="0"/>
              <a:t>language</a:t>
            </a:r>
            <a:r>
              <a:rPr lang="en-GB" baseline="0" dirty="0" smtClean="0"/>
              <a:t> does not always offer insight into the </a:t>
            </a:r>
            <a:r>
              <a:rPr lang="en-GB" b="1" i="1" baseline="0" dirty="0" smtClean="0"/>
              <a:t>structure of the problem</a:t>
            </a:r>
            <a:r>
              <a:rPr lang="en-GB" b="0" i="0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Discuss the representation, including how it represents multiple addition and scaling for multiplication</a:t>
            </a:r>
          </a:p>
          <a:p>
            <a:r>
              <a:rPr lang="en-GB" dirty="0" smtClean="0"/>
              <a:t>The squares</a:t>
            </a:r>
            <a:r>
              <a:rPr lang="en-GB" baseline="0" dirty="0" smtClean="0"/>
              <a:t> on the second line might be pushed together to form one bar</a:t>
            </a:r>
          </a:p>
          <a:p>
            <a:r>
              <a:rPr lang="en-GB" baseline="0" dirty="0" smtClean="0"/>
              <a:t>You might also discuss that multiplication always starts at zero (i.e. we don’t start with the original 4 and add 5 more to it, although altogether there are 6 times 4 since Peter has one times, and Harry has 5 times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Participants draw bars/blocks</a:t>
            </a:r>
            <a:r>
              <a:rPr lang="en-GB" baseline="0" dirty="0" smtClean="0"/>
              <a:t> and calculate the answers to the problems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is a complex problem, made easier with the bar. Judge whether or not you wish to use it at this stage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Additional</a:t>
            </a:r>
            <a:r>
              <a:rPr lang="en-GB" baseline="0" dirty="0" smtClean="0"/>
              <a:t> slides, explore ratio if time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398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33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When solving word problems it is often it is not the calculation that children can’t do – rather they are not sure </a:t>
            </a:r>
            <a:r>
              <a:rPr lang="en-GB" b="1" i="1" smtClean="0"/>
              <a:t>what calculation</a:t>
            </a:r>
            <a:r>
              <a:rPr lang="en-GB" smtClean="0"/>
              <a:t> they need to do.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BF7FC8-CF1C-4332-934F-5AB10BE3EA29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Now ask participants to solve this problem and discuss how the representation of the bar(s)</a:t>
            </a:r>
            <a:r>
              <a:rPr lang="en-GB" baseline="0" dirty="0" smtClean="0"/>
              <a:t> might provide greater opportunity for success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ea typeface="ＭＳ Ｐゴシック" pitchFamily="34" charset="-128"/>
              </a:rPr>
              <a:t>This</a:t>
            </a:r>
            <a:r>
              <a:rPr lang="en-GB" baseline="0" dirty="0" smtClean="0">
                <a:ea typeface="ＭＳ Ｐゴシック" pitchFamily="34" charset="-128"/>
              </a:rPr>
              <a:t> is taken from a research article, which can be accessed on the web</a:t>
            </a:r>
          </a:p>
          <a:p>
            <a:r>
              <a:rPr lang="en-US" dirty="0" smtClean="0">
                <a:ea typeface="ＭＳ Ｐゴシック" pitchFamily="34" charset="-128"/>
              </a:rPr>
              <a:t>http://math.coe.uga.edu/tme/issues/v14n1/v14n1.Beckmann.pdf</a:t>
            </a:r>
          </a:p>
          <a:p>
            <a:r>
              <a:rPr lang="en-US" dirty="0" smtClean="0">
                <a:ea typeface="ＭＳ Ｐゴシック" pitchFamily="34" charset="-128"/>
              </a:rPr>
              <a:t>Reference: 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Beckman, </a:t>
            </a:r>
            <a:r>
              <a:rPr lang="en-GB" sz="1200" kern="1200" baseline="0" dirty="0" err="1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Sybilla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. (2004). Solving algebra and other story problems with simple diagrams: A method demonstrated in grade 4–6 texts used in Singapore. </a:t>
            </a:r>
            <a:r>
              <a:rPr lang="en-GB" sz="1200" i="1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The Mathematics Educator, 14(1), 42–46.</a:t>
            </a:r>
          </a:p>
          <a:p>
            <a:r>
              <a:rPr lang="en-GB" sz="1200" i="1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</a:rPr>
              <a:t>Ask participants  to solve the problem any way they wanted.  You might wish to illustrate how it could be solved using the bar, or you might save this till later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Char char="●"/>
            </a:pPr>
            <a:fld id="{A90A9C2C-F5BE-4607-BF02-4C2CEC606811}" type="slidenum">
              <a:rPr lang="en-US" smtClean="0">
                <a:solidFill>
                  <a:prstClr val="black"/>
                </a:solidFill>
                <a:cs typeface="Arial" charset="0"/>
              </a:rPr>
              <a:pPr>
                <a:buFont typeface="Arial" charset="0"/>
                <a:buChar char="●"/>
              </a:pPr>
              <a:t>5</a:t>
            </a:fld>
            <a:endParaRPr lang="en-US" smtClean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Relationships within the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DC3BAB-2A63-49F3-8C0D-835F492F6321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</a:t>
            </a:r>
            <a:r>
              <a:rPr lang="en-GB" baseline="0" dirty="0" smtClean="0"/>
              <a:t> illustrates </a:t>
            </a:r>
            <a:r>
              <a:rPr lang="en-GB" dirty="0" smtClean="0"/>
              <a:t>part whole relationships</a:t>
            </a:r>
          </a:p>
          <a:p>
            <a:r>
              <a:rPr lang="en-GB" dirty="0" smtClean="0"/>
              <a:t>Concrete to abstract</a:t>
            </a:r>
          </a:p>
          <a:p>
            <a:r>
              <a:rPr lang="en-GB" dirty="0" smtClean="0"/>
              <a:t>In Singapore</a:t>
            </a:r>
            <a:r>
              <a:rPr lang="en-GB" baseline="0" dirty="0" smtClean="0"/>
              <a:t> there would be a progression from concrete objects, in this case footballs, to pictures of objects to spaces on the bar(s) to represents objects</a:t>
            </a:r>
          </a:p>
          <a:p>
            <a:r>
              <a:rPr lang="en-GB" baseline="0" dirty="0" smtClean="0"/>
              <a:t>Refer back to the structures of addition explored in residential 1</a:t>
            </a:r>
          </a:p>
          <a:p>
            <a:r>
              <a:rPr lang="en-GB" baseline="0" dirty="0" smtClean="0"/>
              <a:t>In this model aggregation can be seen in the two sets of balls coming together and being combined in the one strip</a:t>
            </a:r>
          </a:p>
          <a:p>
            <a:r>
              <a:rPr lang="en-GB" baseline="0" dirty="0" smtClean="0"/>
              <a:t>There is also the potential to sow the seeds and link to proportional reason in seeing 3 balls as a proportion of the whole</a:t>
            </a:r>
          </a:p>
          <a:p>
            <a:r>
              <a:rPr lang="en-GB" baseline="0" dirty="0" smtClean="0"/>
              <a:t>The importance of making connections in mathematics!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0A358-B697-42E3-ABC4-6A9656BC517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Augmentation can also be seen in the representation</a:t>
            </a:r>
          </a:p>
          <a:p>
            <a:endParaRPr lang="en-GB" dirty="0" smtClean="0">
              <a:ea typeface="ＭＳ Ｐゴシック" pitchFamily="34" charset="-128"/>
            </a:endParaRPr>
          </a:p>
          <a:p>
            <a:r>
              <a:rPr lang="en-GB" dirty="0" smtClean="0">
                <a:ea typeface="ＭＳ Ｐゴシック" pitchFamily="34" charset="-128"/>
              </a:rPr>
              <a:t>From concrete to pictorial to abstract</a:t>
            </a:r>
            <a:r>
              <a:rPr lang="en-GB" baseline="0" dirty="0" smtClean="0">
                <a:ea typeface="ＭＳ Ｐゴシック" pitchFamily="34" charset="-128"/>
              </a:rPr>
              <a:t> where the objects are represented by spaces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Char char="●"/>
            </a:pPr>
            <a:fld id="{BEB75386-E214-42BA-8B4C-0D901DF7B9FE}" type="slidenum">
              <a:rPr lang="en-US" smtClean="0">
                <a:latin typeface="Arial" charset="0"/>
                <a:cs typeface="Arial" charset="0"/>
              </a:rPr>
              <a:pPr>
                <a:buFont typeface="Arial" charset="0"/>
                <a:buChar char="●"/>
              </a:pPr>
              <a:t>9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9411-B1C6-4E7E-A476-DF8E3619F683}" type="datetimeFigureOut">
              <a:rPr lang="en-GB" smtClean="0"/>
              <a:pPr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FD25-733C-4108-934F-2A8A7EA74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9411-B1C6-4E7E-A476-DF8E3619F683}" type="datetimeFigureOut">
              <a:rPr lang="en-GB" smtClean="0"/>
              <a:pPr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FD25-733C-4108-934F-2A8A7EA74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9411-B1C6-4E7E-A476-DF8E3619F683}" type="datetimeFigureOut">
              <a:rPr lang="en-GB" smtClean="0"/>
              <a:pPr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FD25-733C-4108-934F-2A8A7EA74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icture 26"/>
          <p:cNvSpPr>
            <a:spLocks noChangeAspect="1" noChangeArrowheads="1"/>
          </p:cNvSpPr>
          <p:nvPr userDrawn="1"/>
        </p:nvSpPr>
        <p:spPr bwMode="auto">
          <a:xfrm>
            <a:off x="2987675" y="6165850"/>
            <a:ext cx="5970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000000"/>
              </a:solidFill>
              <a:ea typeface="ＭＳ Ｐゴシック" pitchFamily="-84" charset="-128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CC7C2-E1F6-4D0D-B0A6-9B8EAA9683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EA6B-914D-44A2-8E9C-C0DC80D31DC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3BD51-E520-404D-8239-A1645F30B3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23F1E-B999-49BB-8CFC-0A715045206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D5122-A912-48AC-9450-83A9B65CB29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CB537-B3A8-46EC-8C2E-AA12C31603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D0661-D316-4DEB-BA08-1FCA45821E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9411-B1C6-4E7E-A476-DF8E3619F683}" type="datetimeFigureOut">
              <a:rPr lang="en-GB" smtClean="0"/>
              <a:pPr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FD25-733C-4108-934F-2A8A7EA74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CAA20-E1F0-4133-996F-3A3F0C43439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3E0E-C621-4FAD-BEA3-28B00580517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ECD54-5AFE-4A77-8A9D-DAA37A60A14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675" y="6165850"/>
            <a:ext cx="5970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58E3D-064C-4F9E-A8FF-6DFDFB945C5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3FF6-A23A-4B6C-9034-7FC695D6084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47CC3-C64F-4C3A-A263-9E76326835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E0D75-D814-480A-9BDE-5D8D32AC202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B3FBA-ED3A-46C0-84CE-232C28D34DE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EC075-4545-4710-9730-31CCF007203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9411-B1C6-4E7E-A476-DF8E3619F683}" type="datetimeFigureOut">
              <a:rPr lang="en-GB" smtClean="0"/>
              <a:pPr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FD25-733C-4108-934F-2A8A7EA74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B3B9-12EE-4D5B-89A6-B14E5B29BAD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B2952-9FE6-4703-A2A5-E9A3EAC627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4B281-1076-44AC-9AFB-17038425B51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7EAB4-E441-443A-BE3B-CCE5610DD0C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675" y="6165850"/>
            <a:ext cx="5970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58E3D-064C-4F9E-A8FF-6DFDFB945C5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3FF6-A23A-4B6C-9034-7FC695D6084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47CC3-C64F-4C3A-A263-9E76326835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E0D75-D814-480A-9BDE-5D8D32AC202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B3FBA-ED3A-46C0-84CE-232C28D34DE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9411-B1C6-4E7E-A476-DF8E3619F683}" type="datetimeFigureOut">
              <a:rPr lang="en-GB" smtClean="0"/>
              <a:pPr/>
              <a:t>22/11/2017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FD25-733C-4108-934F-2A8A7EA74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EC075-4545-4710-9730-31CCF007203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B3B9-12EE-4D5B-89A6-B14E5B29BAD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B2952-9FE6-4703-A2A5-E9A3EAC627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4B281-1076-44AC-9AFB-17038425B51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7EAB4-E441-443A-BE3B-CCE5610DD0C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675" y="6165850"/>
            <a:ext cx="5970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58E3D-064C-4F9E-A8FF-6DFDFB945C5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3FF6-A23A-4B6C-9034-7FC695D6084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47CC3-C64F-4C3A-A263-9E76326835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E0D75-D814-480A-9BDE-5D8D32AC202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9411-B1C6-4E7E-A476-DF8E3619F683}" type="datetimeFigureOut">
              <a:rPr lang="en-GB" smtClean="0"/>
              <a:pPr/>
              <a:t>22/11/2017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FD25-733C-4108-934F-2A8A7EA74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B3FBA-ED3A-46C0-84CE-232C28D34DE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EC075-4545-4710-9730-31CCF007203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B3B9-12EE-4D5B-89A6-B14E5B29BAD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B2952-9FE6-4703-A2A5-E9A3EAC627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4B281-1076-44AC-9AFB-17038425B51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7EAB4-E441-443A-BE3B-CCE5610DD0C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675" y="6165850"/>
            <a:ext cx="5970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58E3D-064C-4F9E-A8FF-6DFDFB945C5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3FF6-A23A-4B6C-9034-7FC695D6084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47CC3-C64F-4C3A-A263-9E76326835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9411-B1C6-4E7E-A476-DF8E3619F683}" type="datetimeFigureOut">
              <a:rPr lang="en-GB" smtClean="0"/>
              <a:pPr/>
              <a:t>22/11/2017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FD25-733C-4108-934F-2A8A7EA74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E0D75-D814-480A-9BDE-5D8D32AC202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B3FBA-ED3A-46C0-84CE-232C28D34DE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EC075-4545-4710-9730-31CCF007203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B3B9-12EE-4D5B-89A6-B14E5B29BAD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B2952-9FE6-4703-A2A5-E9A3EAC627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4B281-1076-44AC-9AFB-17038425B51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7EAB4-E441-443A-BE3B-CCE5610DD0C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9411-B1C6-4E7E-A476-DF8E3619F683}" type="datetimeFigureOut">
              <a:rPr lang="en-GB" smtClean="0"/>
              <a:pPr/>
              <a:t>22/11/2017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FD25-733C-4108-934F-2A8A7EA74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9411-B1C6-4E7E-A476-DF8E3619F683}" type="datetimeFigureOut">
              <a:rPr lang="en-GB" smtClean="0"/>
              <a:pPr/>
              <a:t>22/11/2017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FD25-733C-4108-934F-2A8A7EA74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9411-B1C6-4E7E-A476-DF8E3619F683}" type="datetimeFigureOut">
              <a:rPr lang="en-GB" smtClean="0"/>
              <a:pPr/>
              <a:t>22/11/2017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FD25-733C-4108-934F-2A8A7EA74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19411-B1C6-4E7E-A476-DF8E3619F683}" type="datetimeFigureOut">
              <a:rPr lang="en-GB" smtClean="0"/>
              <a:pPr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3FD25-733C-4108-934F-2A8A7EA74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EBC344-17E3-4087-8D4C-A5FAF4EAE7F7}" type="slidenum">
              <a:rPr lang="en-GB">
                <a:solidFill>
                  <a:srgbClr val="000000"/>
                </a:solidFill>
                <a:ea typeface="ＭＳ Ｐゴシック" pitchFamily="-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  <a:ea typeface="ＭＳ Ｐゴシック" pitchFamily="-8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●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079BD7-262F-436D-A8A8-4E569F775AE5}" type="slidenum">
              <a:rPr lang="en-GB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079BD7-262F-436D-A8A8-4E569F775AE5}" type="slidenum">
              <a:rPr lang="en-GB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079BD7-262F-436D-A8A8-4E569F775AE5}" type="slidenum">
              <a:rPr lang="en-GB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079BD7-262F-436D-A8A8-4E569F775AE5}" type="slidenum">
              <a:rPr lang="en-GB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letters&amp;source=images&amp;cd=&amp;cad=rja&amp;docid=DfjKj7GXGENvoM&amp;tbnid=0DhBF8gLzheWMM:&amp;ved=0CAUQjRw&amp;url=http://www.bitterwallet.com/time-to-hand-in-those-scam-letters-crimefighters/6927&amp;ei=SdtBUeH6JY6o0AWa_YHgBA&amp;bvm=bv.43287494,d.d2k&amp;psig=AFQjCNGCea54TtnFtv2-ahTD2UurwTgkQw&amp;ust=1363356857327248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645024"/>
            <a:ext cx="5220072" cy="648072"/>
          </a:xfrm>
        </p:spPr>
        <p:txBody>
          <a:bodyPr/>
          <a:lstStyle/>
          <a:p>
            <a:r>
              <a:rPr lang="en-US" sz="3600" dirty="0" smtClean="0">
                <a:ea typeface="ＭＳ Ｐゴシック" pitchFamily="-84" charset="-128"/>
              </a:rPr>
              <a:t>Pete Griffin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7544" y="1268761"/>
            <a:ext cx="7239000" cy="1440160"/>
          </a:xfrm>
        </p:spPr>
        <p:txBody>
          <a:bodyPr/>
          <a:lstStyle/>
          <a:p>
            <a:r>
              <a:rPr lang="en-GB" sz="4400" dirty="0" smtClean="0"/>
              <a:t>Using representations to support problem solving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6408712" cy="751929"/>
          </a:xfrm>
        </p:spPr>
        <p:txBody>
          <a:bodyPr/>
          <a:lstStyle/>
          <a:p>
            <a:r>
              <a:rPr lang="en-GB" sz="4400" b="0" dirty="0" smtClean="0">
                <a:ea typeface="ＭＳ Ｐゴシック" pitchFamily="34" charset="-128"/>
              </a:rPr>
              <a:t>Subtraction: Comparison </a:t>
            </a:r>
            <a:endParaRPr lang="en-US" sz="4400" b="0" dirty="0" smtClean="0">
              <a:ea typeface="ＭＳ Ｐゴシック" pitchFamily="34" charset="-128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62000" y="1700808"/>
            <a:ext cx="7921625" cy="1673795"/>
          </a:xfrm>
        </p:spPr>
        <p:txBody>
          <a:bodyPr/>
          <a:lstStyle/>
          <a:p>
            <a:r>
              <a:rPr lang="en-US" dirty="0" smtClean="0">
                <a:solidFill>
                  <a:srgbClr val="00628E"/>
                </a:solidFill>
                <a:ea typeface="ＭＳ Ｐゴシック" pitchFamily="34" charset="-128"/>
              </a:rPr>
              <a:t>Peter has 5 pencils and 3 erasers. How</a:t>
            </a:r>
          </a:p>
          <a:p>
            <a:r>
              <a:rPr lang="en-US" dirty="0" smtClean="0">
                <a:solidFill>
                  <a:srgbClr val="00628E"/>
                </a:solidFill>
                <a:ea typeface="ＭＳ Ｐゴシック" pitchFamily="34" charset="-128"/>
              </a:rPr>
              <a:t>many more pencils than erasers does he</a:t>
            </a:r>
          </a:p>
          <a:p>
            <a:r>
              <a:rPr lang="en-US" dirty="0" smtClean="0">
                <a:solidFill>
                  <a:srgbClr val="00628E"/>
                </a:solidFill>
                <a:ea typeface="ＭＳ Ｐゴシック" pitchFamily="34" charset="-128"/>
              </a:rPr>
              <a:t>have?</a:t>
            </a:r>
          </a:p>
          <a:p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9220" name="Picture 3" descr="comparison-concept-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3287985"/>
            <a:ext cx="49815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1560" y="269776"/>
            <a:ext cx="5976664" cy="926976"/>
          </a:xfrm>
        </p:spPr>
        <p:txBody>
          <a:bodyPr/>
          <a:lstStyle/>
          <a:p>
            <a:r>
              <a:rPr lang="en-US" sz="4400" b="0" dirty="0" smtClean="0">
                <a:ea typeface="ＭＳ Ｐゴシック" pitchFamily="34" charset="-128"/>
              </a:rPr>
              <a:t>Moving to the abstract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921625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00628E"/>
                </a:solidFill>
                <a:ea typeface="ＭＳ Ｐゴシック" pitchFamily="34" charset="-128"/>
              </a:rPr>
              <a:t>Peter has 5 pencils and 3 erasers. How many more pencils than erasers does he have?</a:t>
            </a:r>
          </a:p>
          <a:p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0244" name="Picture 4" descr="comparison-concept-00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3068638"/>
            <a:ext cx="49815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348038" y="6308725"/>
            <a:ext cx="284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5322168" cy="895945"/>
          </a:xfrm>
        </p:spPr>
        <p:txBody>
          <a:bodyPr/>
          <a:lstStyle/>
          <a:p>
            <a:r>
              <a:rPr lang="en-GB" sz="4400" b="0" dirty="0" smtClean="0">
                <a:ea typeface="ＭＳ Ｐゴシック" pitchFamily="34" charset="-128"/>
              </a:rPr>
              <a:t>Generalisation</a:t>
            </a:r>
            <a:endParaRPr lang="en-US" sz="4400" b="0" dirty="0" smtClean="0">
              <a:ea typeface="ＭＳ Ｐゴシック" pitchFamily="34" charset="-128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2292" name="Picture 5" descr="comparison-concept-00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412776"/>
            <a:ext cx="49815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203575" y="6308725"/>
            <a:ext cx="284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 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9512" y="5013176"/>
            <a:ext cx="878497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628C"/>
                </a:solidFill>
              </a:rPr>
              <a:t>“The shift from </a:t>
            </a:r>
            <a:r>
              <a:rPr lang="en-GB" sz="2200" i="1" dirty="0" smtClean="0">
                <a:solidFill>
                  <a:srgbClr val="00628C"/>
                </a:solidFill>
              </a:rPr>
              <a:t>model of  </a:t>
            </a:r>
            <a:r>
              <a:rPr lang="en-GB" sz="2200" dirty="0" smtClean="0">
                <a:solidFill>
                  <a:srgbClr val="00628C"/>
                </a:solidFill>
              </a:rPr>
              <a:t>to </a:t>
            </a:r>
            <a:r>
              <a:rPr lang="en-GB" sz="2200" i="1" dirty="0" smtClean="0">
                <a:solidFill>
                  <a:srgbClr val="00628C"/>
                </a:solidFill>
              </a:rPr>
              <a:t>model f</a:t>
            </a:r>
            <a:r>
              <a:rPr lang="en-GB" sz="2200" dirty="0" smtClean="0">
                <a:solidFill>
                  <a:srgbClr val="00628C"/>
                </a:solidFill>
              </a:rPr>
              <a:t>or concurs with a shift in the students thinking, from thinking about the modelled context situation, to a focus on mathematical relations. This is a major landmark in mathematical development”.</a:t>
            </a:r>
          </a:p>
          <a:p>
            <a:r>
              <a:rPr lang="en-GB" sz="2200" dirty="0" smtClean="0">
                <a:solidFill>
                  <a:srgbClr val="00628C"/>
                </a:solidFill>
              </a:rPr>
              <a:t>(</a:t>
            </a:r>
            <a:r>
              <a:rPr lang="en-GB" sz="2200" dirty="0" err="1" smtClean="0">
                <a:solidFill>
                  <a:srgbClr val="00628C"/>
                </a:solidFill>
              </a:rPr>
              <a:t>Twomey</a:t>
            </a:r>
            <a:r>
              <a:rPr lang="en-GB" sz="2200" dirty="0" smtClean="0">
                <a:solidFill>
                  <a:srgbClr val="00628C"/>
                </a:solidFill>
              </a:rPr>
              <a:t> and </a:t>
            </a:r>
            <a:r>
              <a:rPr lang="en-GB" sz="2200" dirty="0" err="1" smtClean="0">
                <a:solidFill>
                  <a:srgbClr val="00628C"/>
                </a:solidFill>
              </a:rPr>
              <a:t>Fosnot</a:t>
            </a:r>
            <a:r>
              <a:rPr lang="en-GB" sz="2200" dirty="0" smtClean="0">
                <a:solidFill>
                  <a:srgbClr val="00628C"/>
                </a:solidFill>
              </a:rPr>
              <a:t> citing </a:t>
            </a:r>
            <a:r>
              <a:rPr lang="en-GB" sz="2200" dirty="0" err="1" smtClean="0">
                <a:solidFill>
                  <a:srgbClr val="00628C"/>
                </a:solidFill>
              </a:rPr>
              <a:t>Gravemeijer</a:t>
            </a:r>
            <a:r>
              <a:rPr lang="en-GB" sz="2200" dirty="0" smtClean="0">
                <a:solidFill>
                  <a:srgbClr val="00628C"/>
                </a:solidFill>
              </a:rPr>
              <a:t> 2000).</a:t>
            </a:r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480720" cy="1296144"/>
          </a:xfrm>
        </p:spPr>
        <p:txBody>
          <a:bodyPr/>
          <a:lstStyle/>
          <a:p>
            <a:r>
              <a:rPr lang="en-GB" sz="4400" b="0" dirty="0" smtClean="0"/>
              <a:t>The relationship between addition and subtraction</a:t>
            </a:r>
            <a:endParaRPr lang="en-GB" sz="4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339752" y="1988840"/>
            <a:ext cx="3384376" cy="1584176"/>
            <a:chOff x="1788" y="9912"/>
            <a:chExt cx="2973" cy="888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788" y="9912"/>
              <a:ext cx="2964" cy="44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797" y="10356"/>
              <a:ext cx="1887" cy="444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3684" y="10356"/>
              <a:ext cx="1077" cy="4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3004" y="9948"/>
              <a:ext cx="456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2800" b="0" i="0" u="none" strike="noStrike" cap="none" normalizeH="0" baseline="0" dirty="0" smtClean="0">
                  <a:ln>
                    <a:noFill/>
                  </a:ln>
                  <a:solidFill>
                    <a:srgbClr val="00628C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628C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2548" y="10436"/>
              <a:ext cx="456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2800" b="0" i="0" u="none" strike="noStrike" cap="none" normalizeH="0" baseline="0" dirty="0" smtClean="0">
                  <a:ln>
                    <a:noFill/>
                  </a:ln>
                  <a:solidFill>
                    <a:srgbClr val="00628C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628C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4002" y="10436"/>
              <a:ext cx="456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2800" b="0" i="0" u="none" strike="noStrike" cap="none" normalizeH="0" baseline="0" dirty="0" smtClean="0">
                  <a:ln>
                    <a:noFill/>
                  </a:ln>
                  <a:solidFill>
                    <a:srgbClr val="00628C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628C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971600" y="4005064"/>
            <a:ext cx="236475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>
                <a:solidFill>
                  <a:srgbClr val="00628C"/>
                </a:solidFill>
              </a:rPr>
              <a:t>a = b + c  </a:t>
            </a:r>
          </a:p>
          <a:p>
            <a:r>
              <a:rPr lang="en-GB" sz="3600" dirty="0" smtClean="0">
                <a:solidFill>
                  <a:srgbClr val="00628C"/>
                </a:solidFill>
              </a:rPr>
              <a:t>a = c + b   </a:t>
            </a:r>
          </a:p>
          <a:p>
            <a:r>
              <a:rPr lang="en-GB" sz="3600" dirty="0" smtClean="0">
                <a:solidFill>
                  <a:srgbClr val="00628C"/>
                </a:solidFill>
              </a:rPr>
              <a:t>a – b = c   </a:t>
            </a:r>
          </a:p>
          <a:p>
            <a:r>
              <a:rPr lang="en-GB" sz="3600" dirty="0" smtClean="0">
                <a:solidFill>
                  <a:srgbClr val="00628C"/>
                </a:solidFill>
              </a:rPr>
              <a:t>a – c = b</a:t>
            </a:r>
            <a:endParaRPr lang="en-GB" sz="3600" dirty="0">
              <a:solidFill>
                <a:srgbClr val="00628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4221088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628C"/>
                </a:solidFill>
              </a:rPr>
              <a:t>Part / whole relationships</a:t>
            </a:r>
            <a:endParaRPr lang="en-GB" sz="3600" dirty="0">
              <a:solidFill>
                <a:srgbClr val="00628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 smtClean="0">
                <a:ea typeface="ＭＳ Ｐゴシック" pitchFamily="34" charset="-128"/>
              </a:rPr>
              <a:t>Problems to solve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dirty="0" smtClean="0">
                <a:solidFill>
                  <a:srgbClr val="00628E"/>
                </a:solidFill>
              </a:rPr>
              <a:t>Tom has a bag of 64 marbles. His friend gives him 28 more.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dirty="0">
                <a:solidFill>
                  <a:srgbClr val="00628E"/>
                </a:solidFill>
              </a:rPr>
              <a:t>H</a:t>
            </a:r>
            <a:r>
              <a:rPr lang="en-GB" dirty="0" smtClean="0">
                <a:solidFill>
                  <a:srgbClr val="00628E"/>
                </a:solidFill>
              </a:rPr>
              <a:t>ow many does he have now?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defRPr/>
            </a:pPr>
            <a:endParaRPr lang="en-GB" dirty="0" smtClean="0">
              <a:solidFill>
                <a:srgbClr val="00628E"/>
              </a:solidFill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dirty="0" smtClean="0">
                <a:solidFill>
                  <a:srgbClr val="00628E"/>
                </a:solidFill>
              </a:rPr>
              <a:t>Kelsey was running a  26 mile marathon. After 18 miles she felt very tired. How many more miles did she have to run?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defRPr/>
            </a:pPr>
            <a:endParaRPr lang="en-GB" dirty="0" smtClean="0">
              <a:solidFill>
                <a:srgbClr val="00628E"/>
              </a:solidFill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dirty="0" smtClean="0">
                <a:solidFill>
                  <a:srgbClr val="00628E"/>
                </a:solidFill>
              </a:rPr>
              <a:t>Carly bought an apple for 17p and a banana for 26p.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dirty="0">
                <a:solidFill>
                  <a:srgbClr val="00628E"/>
                </a:solidFill>
              </a:rPr>
              <a:t>H</a:t>
            </a:r>
            <a:r>
              <a:rPr lang="en-GB" dirty="0" smtClean="0">
                <a:solidFill>
                  <a:srgbClr val="00628E"/>
                </a:solidFill>
              </a:rPr>
              <a:t>ow much has she spent?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defRPr/>
            </a:pPr>
            <a:endParaRPr lang="en-GB" dirty="0" smtClean="0">
              <a:solidFill>
                <a:srgbClr val="00628E"/>
              </a:solidFill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dirty="0" smtClean="0">
                <a:solidFill>
                  <a:srgbClr val="00628E"/>
                </a:solidFill>
              </a:rPr>
              <a:t>Ali had £10. He bought a DVD for £6.70 and a CD for £2.90.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dirty="0">
                <a:solidFill>
                  <a:srgbClr val="00628E"/>
                </a:solidFill>
              </a:rPr>
              <a:t>H</a:t>
            </a:r>
            <a:r>
              <a:rPr lang="en-GB" dirty="0" smtClean="0">
                <a:solidFill>
                  <a:srgbClr val="00628E"/>
                </a:solidFill>
              </a:rPr>
              <a:t>ow much money did he have left?</a:t>
            </a:r>
          </a:p>
          <a:p>
            <a:pPr>
              <a:defRPr/>
            </a:pPr>
            <a:r>
              <a:rPr lang="en-GB" dirty="0" smtClean="0"/>
              <a:t> 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0" y="2438400"/>
            <a:ext cx="7239000" cy="2514600"/>
          </a:xfrm>
        </p:spPr>
        <p:txBody>
          <a:bodyPr/>
          <a:lstStyle/>
          <a:p>
            <a:endParaRPr lang="en-US" sz="2800" dirty="0" smtClean="0">
              <a:ea typeface="ＭＳ Ｐゴシック" pitchFamily="-84" charset="-128"/>
            </a:endParaRPr>
          </a:p>
          <a:p>
            <a:r>
              <a:rPr lang="en-GB" sz="2800" dirty="0" smtClean="0"/>
              <a:t/>
            </a:r>
            <a:br>
              <a:rPr lang="en-GB" sz="2800" dirty="0" smtClean="0"/>
            </a:br>
            <a:endParaRPr lang="en-US" sz="2800" dirty="0" smtClean="0">
              <a:ea typeface="ＭＳ Ｐゴシック" pitchFamily="-8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7544" y="1268761"/>
            <a:ext cx="7239000" cy="1512168"/>
          </a:xfrm>
        </p:spPr>
        <p:txBody>
          <a:bodyPr/>
          <a:lstStyle/>
          <a:p>
            <a:r>
              <a:rPr lang="en-GB" sz="4400" dirty="0" smtClean="0"/>
              <a:t>Developing a sense of scale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62000" y="301624"/>
            <a:ext cx="6690320" cy="1255167"/>
          </a:xfrm>
        </p:spPr>
        <p:txBody>
          <a:bodyPr/>
          <a:lstStyle/>
          <a:p>
            <a:r>
              <a:rPr lang="en-GB" sz="4400" b="0" dirty="0" smtClean="0">
                <a:ea typeface="ＭＳ Ｐゴシック" pitchFamily="34" charset="-128"/>
              </a:rPr>
              <a:t>Take a strip and a paperclip</a:t>
            </a:r>
            <a:endParaRPr lang="en-US" sz="4400" b="0" dirty="0" smtClean="0">
              <a:ea typeface="ＭＳ Ｐゴシック" pitchFamily="34" charset="-128"/>
            </a:endParaRPr>
          </a:p>
        </p:txBody>
      </p:sp>
      <p:pic>
        <p:nvPicPr>
          <p:cNvPr id="23555" name="Content Placeholder 3" descr="468491_papercli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132138" y="3860800"/>
            <a:ext cx="2159942" cy="1771152"/>
          </a:xfrm>
        </p:spPr>
      </p:pic>
      <p:sp>
        <p:nvSpPr>
          <p:cNvPr id="5" name="Rectangle 4"/>
          <p:cNvSpPr/>
          <p:nvPr/>
        </p:nvSpPr>
        <p:spPr>
          <a:xfrm>
            <a:off x="1042988" y="2420367"/>
            <a:ext cx="6842125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276600" y="6092825"/>
            <a:ext cx="2840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endParaRPr lang="en-US" sz="2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762000" y="476671"/>
            <a:ext cx="7050360" cy="967953"/>
          </a:xfrm>
        </p:spPr>
        <p:txBody>
          <a:bodyPr/>
          <a:lstStyle/>
          <a:p>
            <a:r>
              <a:rPr lang="en-GB" sz="4400" b="0" dirty="0" smtClean="0">
                <a:ea typeface="ＭＳ Ｐゴシック" pitchFamily="34" charset="-128"/>
              </a:rPr>
              <a:t>Your strip </a:t>
            </a:r>
            <a:r>
              <a:rPr lang="en-GB" sz="4400" b="0" dirty="0">
                <a:ea typeface="ＭＳ Ｐゴシック" pitchFamily="34" charset="-128"/>
              </a:rPr>
              <a:t>r</a:t>
            </a:r>
            <a:r>
              <a:rPr lang="en-GB" sz="4400" b="0" dirty="0" smtClean="0">
                <a:ea typeface="ＭＳ Ｐゴシック" pitchFamily="34" charset="-128"/>
              </a:rPr>
              <a:t>epresents 10p</a:t>
            </a:r>
            <a:endParaRPr lang="en-US" sz="4400" b="0" dirty="0" smtClean="0">
              <a:ea typeface="ＭＳ Ｐゴシック" pitchFamily="3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Show me 5p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Show me 2p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Show me 8p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Show me 7p</a:t>
            </a:r>
          </a:p>
          <a:p>
            <a:endParaRPr lang="en-GB" dirty="0" smtClean="0">
              <a:ea typeface="ＭＳ Ｐゴシック" pitchFamily="34" charset="-128"/>
            </a:endParaRPr>
          </a:p>
          <a:p>
            <a:endParaRPr lang="en-GB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6762328" cy="967953"/>
          </a:xfrm>
        </p:spPr>
        <p:txBody>
          <a:bodyPr/>
          <a:lstStyle/>
          <a:p>
            <a:r>
              <a:rPr lang="en-GB" sz="4400" b="0" dirty="0" smtClean="0">
                <a:ea typeface="ＭＳ Ｐゴシック" pitchFamily="34" charset="-128"/>
              </a:rPr>
              <a:t>Your strip </a:t>
            </a:r>
            <a:r>
              <a:rPr lang="en-GB" sz="4400" b="0" dirty="0">
                <a:ea typeface="ＭＳ Ｐゴシック" pitchFamily="34" charset="-128"/>
              </a:rPr>
              <a:t>r</a:t>
            </a:r>
            <a:r>
              <a:rPr lang="en-GB" sz="4400" b="0" dirty="0" smtClean="0">
                <a:ea typeface="ＭＳ Ｐゴシック" pitchFamily="34" charset="-128"/>
              </a:rPr>
              <a:t>epresents £1</a:t>
            </a:r>
            <a:endParaRPr lang="en-US" sz="4400" b="0" dirty="0" smtClean="0">
              <a:ea typeface="ＭＳ Ｐゴシック" pitchFamily="3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Show me 50p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Show me 20p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Show me 80p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Show me 70p</a:t>
            </a:r>
          </a:p>
          <a:p>
            <a:endParaRPr lang="en-GB" dirty="0" smtClean="0">
              <a:ea typeface="ＭＳ Ｐゴシック" pitchFamily="34" charset="-128"/>
            </a:endParaRPr>
          </a:p>
          <a:p>
            <a:endParaRPr lang="en-GB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3568" y="112167"/>
            <a:ext cx="6690320" cy="1444625"/>
          </a:xfrm>
        </p:spPr>
        <p:txBody>
          <a:bodyPr/>
          <a:lstStyle/>
          <a:p>
            <a:r>
              <a:rPr lang="en-GB" sz="4400" b="0" dirty="0" smtClean="0">
                <a:ea typeface="ＭＳ Ｐゴシック" pitchFamily="34" charset="-128"/>
              </a:rPr>
              <a:t>Your strip </a:t>
            </a:r>
            <a:r>
              <a:rPr lang="en-GB" sz="4400" b="0" dirty="0">
                <a:ea typeface="ＭＳ Ｐゴシック" pitchFamily="34" charset="-128"/>
              </a:rPr>
              <a:t>r</a:t>
            </a:r>
            <a:r>
              <a:rPr lang="en-GB" sz="4400" b="0" dirty="0" smtClean="0">
                <a:ea typeface="ＭＳ Ｐゴシック" pitchFamily="34" charset="-128"/>
              </a:rPr>
              <a:t>epresents 1 metre</a:t>
            </a:r>
            <a:endParaRPr lang="en-US" sz="4400" b="0" dirty="0" smtClean="0">
              <a:ea typeface="ＭＳ Ｐゴシック" pitchFamily="3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Show me 50cm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Show me half a metre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Show me 20cm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Show me 80cm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Show me 70cm</a:t>
            </a:r>
          </a:p>
          <a:p>
            <a:endParaRPr lang="en-GB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Solving Problems</a:t>
            </a: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Tom has 20 sweets and shares some of them with his sister.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He gives his sister 5.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How many does he have?</a:t>
            </a:r>
            <a:endParaRPr lang="en-GB" dirty="0">
              <a:solidFill>
                <a:srgbClr val="00628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8E3D-064C-4F9E-A8FF-6DFDFB945C5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051720" y="2297510"/>
            <a:ext cx="720080" cy="0"/>
          </a:xfrm>
          <a:prstGeom prst="line">
            <a:avLst/>
          </a:prstGeom>
          <a:noFill/>
          <a:ln w="3810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788024" y="2307694"/>
            <a:ext cx="1368152" cy="0"/>
          </a:xfrm>
          <a:prstGeom prst="line">
            <a:avLst/>
          </a:prstGeom>
          <a:noFill/>
          <a:ln w="3810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779912" y="3747854"/>
            <a:ext cx="576064" cy="0"/>
          </a:xfrm>
          <a:prstGeom prst="line">
            <a:avLst/>
          </a:prstGeom>
          <a:noFill/>
          <a:ln w="38100" cap="flat" cmpd="sng" algn="ctr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0" dirty="0" smtClean="0">
                <a:ea typeface="ＭＳ Ｐゴシック" pitchFamily="34" charset="-128"/>
              </a:rPr>
              <a:t>Your strip </a:t>
            </a:r>
            <a:r>
              <a:rPr lang="en-GB" sz="4400" b="0" dirty="0">
                <a:ea typeface="ＭＳ Ｐゴシック" pitchFamily="34" charset="-128"/>
              </a:rPr>
              <a:t>r</a:t>
            </a:r>
            <a:r>
              <a:rPr lang="en-GB" sz="4400" b="0" dirty="0" smtClean="0">
                <a:ea typeface="ＭＳ Ｐゴシック" pitchFamily="34" charset="-128"/>
              </a:rPr>
              <a:t>epresents £5</a:t>
            </a:r>
            <a:endParaRPr lang="en-US" sz="4400" b="0" dirty="0" smtClean="0">
              <a:ea typeface="ＭＳ Ｐゴシック" pitchFamily="3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Show me £3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Show me £4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Show me £3.50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Show me £3.59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What would the half way mark represent?</a:t>
            </a:r>
          </a:p>
          <a:p>
            <a:endParaRPr lang="en-GB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5976664" cy="1478905"/>
          </a:xfrm>
        </p:spPr>
        <p:txBody>
          <a:bodyPr/>
          <a:lstStyle/>
          <a:p>
            <a:r>
              <a:rPr lang="en-GB" sz="4400" dirty="0" smtClean="0"/>
              <a:t>Multiplication, Ratio and Scaling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921625" cy="2736304"/>
          </a:xfrm>
        </p:spPr>
        <p:txBody>
          <a:bodyPr/>
          <a:lstStyle/>
          <a:p>
            <a:pPr>
              <a:buNone/>
            </a:pPr>
            <a:r>
              <a:rPr lang="en-GB" sz="2800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Peter has 4 books</a:t>
            </a:r>
          </a:p>
          <a:p>
            <a:pPr>
              <a:buNone/>
            </a:pPr>
            <a:r>
              <a:rPr lang="en-GB" sz="2800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Harry has five times as many books as Peter.</a:t>
            </a:r>
          </a:p>
          <a:p>
            <a:pPr>
              <a:buNone/>
            </a:pPr>
            <a:r>
              <a:rPr lang="en-GB" sz="2800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How many books has Harry?</a:t>
            </a:r>
          </a:p>
          <a:p>
            <a:pPr>
              <a:buNone/>
            </a:pPr>
            <a:endParaRPr lang="en-GB" sz="2800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800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How might you represent the problem?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8E3D-064C-4F9E-A8FF-6DFDFB945C5C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39552" y="260648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Multiplication</a:t>
            </a:r>
            <a:r>
              <a:rPr lang="en-GB" sz="5400" dirty="0" smtClean="0"/>
              <a:t> </a:t>
            </a:r>
            <a:endParaRPr lang="en-GB" sz="5400" dirty="0"/>
          </a:p>
        </p:txBody>
      </p:sp>
      <p:sp>
        <p:nvSpPr>
          <p:cNvPr id="5" name="Rectangle 4"/>
          <p:cNvSpPr/>
          <p:nvPr/>
        </p:nvSpPr>
        <p:spPr>
          <a:xfrm>
            <a:off x="1187624" y="4149080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000" dirty="0" smtClean="0">
                <a:solidFill>
                  <a:prstClr val="black"/>
                </a:solidFill>
              </a:rPr>
              <a:t>4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7624" y="5301208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000" dirty="0" smtClean="0">
                <a:solidFill>
                  <a:prstClr val="black"/>
                </a:solidFill>
              </a:rPr>
              <a:t>4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39752" y="5301208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000" dirty="0" smtClean="0">
                <a:solidFill>
                  <a:prstClr val="black"/>
                </a:solidFill>
              </a:rPr>
              <a:t>4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91880" y="5301208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000" dirty="0" smtClean="0">
                <a:solidFill>
                  <a:prstClr val="black"/>
                </a:solidFill>
              </a:rPr>
              <a:t>4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4008" y="5301208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000" dirty="0" smtClean="0">
                <a:solidFill>
                  <a:prstClr val="black"/>
                </a:solidFill>
              </a:rPr>
              <a:t>4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6136" y="5301208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000" dirty="0" smtClean="0">
                <a:solidFill>
                  <a:prstClr val="black"/>
                </a:solidFill>
              </a:rPr>
              <a:t>4</a:t>
            </a:r>
            <a:endParaRPr lang="en-GB" sz="4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Multiplication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21625" cy="4698131"/>
          </a:xfrm>
        </p:spPr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Henry ate 10 meatballs at the Christmas party. Shane ate 3</a:t>
            </a:r>
          </a:p>
          <a:p>
            <a:pPr>
              <a:buNone/>
              <a:defRPr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times as many meatballs as Henry. How many</a:t>
            </a:r>
          </a:p>
          <a:p>
            <a:pPr>
              <a:buNone/>
              <a:defRPr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meatballs did they eat altogether?</a:t>
            </a:r>
          </a:p>
          <a:p>
            <a:pPr>
              <a:buNone/>
              <a:defRPr/>
            </a:pPr>
            <a:endParaRPr lang="en-GB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Helen has 9 times as many football cards as Sam. Together</a:t>
            </a:r>
          </a:p>
          <a:p>
            <a:pPr>
              <a:buNone/>
              <a:defRPr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they have 150 cards. How many more cards does Helen have</a:t>
            </a:r>
          </a:p>
          <a:p>
            <a:pPr>
              <a:buNone/>
              <a:defRPr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than Sam?</a:t>
            </a:r>
          </a:p>
          <a:p>
            <a:pPr>
              <a:buNone/>
              <a:defRPr/>
            </a:pPr>
            <a:endParaRPr lang="en-GB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The sum of 2 numbers is 60. One number is 9 times as big as</a:t>
            </a:r>
          </a:p>
          <a:p>
            <a:pPr>
              <a:buNone/>
              <a:defRPr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the other. What is the bigger number?</a:t>
            </a:r>
          </a:p>
          <a:p>
            <a:pPr>
              <a:buNone/>
              <a:defRPr/>
            </a:pPr>
            <a:endParaRPr lang="en-GB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The sum of 2 numbers is 64. One number is 7 times as big</a:t>
            </a:r>
          </a:p>
          <a:p>
            <a:pPr>
              <a:buNone/>
              <a:defRPr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as the other. What is the smaller number?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40768"/>
            <a:ext cx="7921625" cy="4896544"/>
          </a:xfrm>
        </p:spPr>
        <p:txBody>
          <a:bodyPr/>
          <a:lstStyle/>
          <a:p>
            <a:r>
              <a:rPr lang="en-GB" dirty="0" smtClean="0">
                <a:solidFill>
                  <a:srgbClr val="00628E"/>
                </a:solidFill>
              </a:rPr>
              <a:t>Sam had 5 times as many marbles as</a:t>
            </a:r>
          </a:p>
          <a:p>
            <a:r>
              <a:rPr lang="en-GB" dirty="0" smtClean="0">
                <a:solidFill>
                  <a:srgbClr val="00628E"/>
                </a:solidFill>
              </a:rPr>
              <a:t>Tom.</a:t>
            </a:r>
          </a:p>
          <a:p>
            <a:endParaRPr lang="en-GB" dirty="0" smtClean="0">
              <a:solidFill>
                <a:srgbClr val="00628E"/>
              </a:solidFill>
            </a:endParaRPr>
          </a:p>
          <a:p>
            <a:r>
              <a:rPr lang="en-GB" dirty="0" smtClean="0">
                <a:solidFill>
                  <a:srgbClr val="00628E"/>
                </a:solidFill>
              </a:rPr>
              <a:t>If Sam gives 26 marbles to Tom, the</a:t>
            </a:r>
          </a:p>
          <a:p>
            <a:r>
              <a:rPr lang="en-GB" dirty="0" smtClean="0">
                <a:solidFill>
                  <a:srgbClr val="00628E"/>
                </a:solidFill>
              </a:rPr>
              <a:t>two friends will have exactly the same</a:t>
            </a:r>
          </a:p>
          <a:p>
            <a:r>
              <a:rPr lang="en-GB" dirty="0" smtClean="0">
                <a:solidFill>
                  <a:srgbClr val="00628E"/>
                </a:solidFill>
              </a:rPr>
              <a:t>amount.</a:t>
            </a:r>
          </a:p>
          <a:p>
            <a:r>
              <a:rPr lang="en-GB" dirty="0" smtClean="0">
                <a:solidFill>
                  <a:srgbClr val="00628E"/>
                </a:solidFill>
              </a:rPr>
              <a:t>How many marbles do they have</a:t>
            </a:r>
          </a:p>
          <a:p>
            <a:r>
              <a:rPr lang="en-GB" dirty="0" smtClean="0">
                <a:solidFill>
                  <a:srgbClr val="00628E"/>
                </a:solidFill>
              </a:rPr>
              <a:t>altogether?</a:t>
            </a:r>
            <a:endParaRPr lang="en-GB" dirty="0">
              <a:solidFill>
                <a:srgbClr val="00628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8E3D-064C-4F9E-A8FF-6DFDFB945C5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Tim and Sally share marbles in the ratio of</a:t>
            </a:r>
          </a:p>
          <a:p>
            <a:pPr>
              <a:spcBef>
                <a:spcPct val="0"/>
              </a:spcBef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2:3</a:t>
            </a:r>
          </a:p>
          <a:p>
            <a:pPr>
              <a:spcBef>
                <a:spcPct val="0"/>
              </a:spcBef>
            </a:pPr>
            <a:endParaRPr lang="en-GB" dirty="0" smtClean="0">
              <a:solidFill>
                <a:srgbClr val="00628E"/>
              </a:solidFill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If Sally has 36 marbles, how many are</a:t>
            </a:r>
          </a:p>
          <a:p>
            <a:pPr>
              <a:spcBef>
                <a:spcPct val="0"/>
              </a:spcBef>
            </a:pPr>
            <a:r>
              <a:rPr lang="en-GB" dirty="0" smtClean="0">
                <a:solidFill>
                  <a:srgbClr val="00628E"/>
                </a:solidFill>
                <a:ea typeface="ＭＳ Ｐゴシック" pitchFamily="34" charset="-128"/>
              </a:rPr>
              <a:t>there altogether?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8E3D-064C-4F9E-A8FF-6DFDFB945C5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3593976" cy="895945"/>
          </a:xfrm>
        </p:spPr>
        <p:txBody>
          <a:bodyPr/>
          <a:lstStyle/>
          <a:p>
            <a:r>
              <a:rPr lang="en-GB" sz="4400" b="0" dirty="0" smtClean="0">
                <a:latin typeface="Arial" pitchFamily="34" charset="0"/>
                <a:cs typeface="Arial" pitchFamily="34" charset="0"/>
              </a:rPr>
              <a:t>Ratio</a:t>
            </a:r>
            <a:endParaRPr lang="en-GB" sz="4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8E3D-064C-4F9E-A8FF-6DFDFB945C5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259632" y="2132856"/>
            <a:ext cx="2232248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491880" y="2132856"/>
            <a:ext cx="2232248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59632" y="3429000"/>
            <a:ext cx="2232248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491880" y="3429000"/>
            <a:ext cx="2232248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724128" y="3429000"/>
            <a:ext cx="2232248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4653136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628E"/>
                </a:solidFill>
                <a:ea typeface="ＭＳ Ｐゴシック" pitchFamily="34" charset="-128"/>
              </a:rPr>
              <a:t>Tim and Sally share marbles in the ratio of 2:3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dirty="0" smtClean="0">
              <a:solidFill>
                <a:srgbClr val="00628E"/>
              </a:solidFill>
              <a:ea typeface="ＭＳ Ｐゴシック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628E"/>
                </a:solidFill>
                <a:ea typeface="ＭＳ Ｐゴシック" pitchFamily="34" charset="-128"/>
              </a:rPr>
              <a:t>If Sally has 36 marbles, how many are there altogether?</a:t>
            </a:r>
            <a:endParaRPr lang="en-GB" sz="2800" dirty="0">
              <a:solidFill>
                <a:srgbClr val="00628E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824536"/>
          </a:xfrm>
        </p:spPr>
        <p:txBody>
          <a:bodyPr/>
          <a:lstStyle/>
          <a:p>
            <a:r>
              <a:rPr lang="en-GB" sz="2400" dirty="0" smtClean="0">
                <a:solidFill>
                  <a:srgbClr val="00628E"/>
                </a:solidFill>
              </a:rPr>
              <a:t>A herbal skin remedy uses honey and yoghurt in the ratio</a:t>
            </a:r>
          </a:p>
          <a:p>
            <a:r>
              <a:rPr lang="en-GB" sz="2400" dirty="0" smtClean="0">
                <a:solidFill>
                  <a:srgbClr val="00628E"/>
                </a:solidFill>
              </a:rPr>
              <a:t>3 : 4. How much honey is needed to mix with 120 g of</a:t>
            </a:r>
          </a:p>
          <a:p>
            <a:r>
              <a:rPr lang="en-GB" sz="2400" dirty="0" smtClean="0">
                <a:solidFill>
                  <a:srgbClr val="00628E"/>
                </a:solidFill>
              </a:rPr>
              <a:t>yoghurt?</a:t>
            </a:r>
          </a:p>
          <a:p>
            <a:endParaRPr lang="en-GB" sz="1800" dirty="0" smtClean="0">
              <a:solidFill>
                <a:srgbClr val="00628E"/>
              </a:solidFill>
            </a:endParaRPr>
          </a:p>
          <a:p>
            <a:r>
              <a:rPr lang="en-GB" sz="2400" dirty="0" smtClean="0">
                <a:solidFill>
                  <a:srgbClr val="00628E"/>
                </a:solidFill>
              </a:rPr>
              <a:t>A health bar sells desserts with chopped apricot and yoghurt</a:t>
            </a:r>
          </a:p>
          <a:p>
            <a:r>
              <a:rPr lang="en-GB" sz="2400" dirty="0" smtClean="0">
                <a:solidFill>
                  <a:srgbClr val="00628E"/>
                </a:solidFill>
              </a:rPr>
              <a:t>In the ratio 2 : 5.How much chopped apricot will be mixed</a:t>
            </a:r>
          </a:p>
          <a:p>
            <a:r>
              <a:rPr lang="en-GB" sz="2400" dirty="0" smtClean="0">
                <a:solidFill>
                  <a:srgbClr val="00628E"/>
                </a:solidFill>
              </a:rPr>
              <a:t>with 150 g of yoghurt?</a:t>
            </a:r>
          </a:p>
          <a:p>
            <a:endParaRPr lang="en-GB" sz="1800" dirty="0" smtClean="0">
              <a:solidFill>
                <a:srgbClr val="00628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8E3D-064C-4F9E-A8FF-6DFDFB945C5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Key Stage 2 SATS</a:t>
            </a: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761" y="1916832"/>
            <a:ext cx="8458530" cy="35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8E3D-064C-4F9E-A8FF-6DFDFB945C5C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00" y="2060848"/>
            <a:ext cx="7921625" cy="438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GB" kern="0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Ralph posts 40 letters, some of which are first class, and some are second.</a:t>
            </a:r>
          </a:p>
          <a:p>
            <a:pPr marL="0" indent="0"/>
            <a:endParaRPr lang="en-GB" kern="0" dirty="0" smtClean="0">
              <a:solidFill>
                <a:srgbClr val="00628E"/>
              </a:solidFill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en-GB" kern="0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He posts four times as many second class letters as first.</a:t>
            </a:r>
          </a:p>
          <a:p>
            <a:pPr marL="0" indent="0"/>
            <a:endParaRPr lang="en-GB" kern="0" dirty="0" smtClean="0">
              <a:solidFill>
                <a:srgbClr val="00628E"/>
              </a:solidFill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en-GB" kern="0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How many of each class of letter does he post?</a:t>
            </a:r>
            <a:endParaRPr lang="en-GB" kern="0" dirty="0">
              <a:solidFill>
                <a:srgbClr val="00628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www.bitterwallet.com/wp-content/uploads/2009/01/3letter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1944215" cy="180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9689831">
            <a:off x="72912" y="416100"/>
            <a:ext cx="2807766" cy="1077218"/>
          </a:xfrm>
          <a:prstGeom prst="rect">
            <a:avLst/>
          </a:prstGeom>
          <a:solidFill>
            <a:srgbClr val="FFC000"/>
          </a:solidFill>
          <a:ln>
            <a:solidFill>
              <a:srgbClr val="00628E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GCSE higher paper 2012!</a:t>
            </a:r>
          </a:p>
        </p:txBody>
      </p:sp>
    </p:spTree>
    <p:extLst>
      <p:ext uri="{BB962C8B-B14F-4D97-AF65-F5344CB8AC3E}">
        <p14:creationId xmlns:p14="http://schemas.microsoft.com/office/powerpoint/2010/main" val="358042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62000" y="188913"/>
            <a:ext cx="5033963" cy="823912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Knowing to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644"/>
            <a:ext cx="8208267" cy="504066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400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I can </a:t>
            </a:r>
            <a:r>
              <a:rPr lang="en-US" sz="2400" i="1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know-that</a:t>
            </a:r>
            <a:r>
              <a:rPr lang="en-US" sz="2400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 something is true as a fact. I can </a:t>
            </a:r>
            <a:r>
              <a:rPr lang="en-US" sz="2400" i="1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know-how</a:t>
            </a:r>
            <a:r>
              <a:rPr lang="en-US" sz="2400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 to do something. I can </a:t>
            </a:r>
            <a:r>
              <a:rPr lang="en-US" sz="2400" i="1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know-why</a:t>
            </a:r>
            <a:r>
              <a:rPr lang="en-US" sz="2400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 those techniques work or why those facts are true.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rgbClr val="00628E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But these “</a:t>
            </a:r>
            <a:r>
              <a:rPr lang="en-US" sz="2400" dirty="0" err="1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knowings</a:t>
            </a:r>
            <a:r>
              <a:rPr lang="en-US" sz="2400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” when taught are hard to move beyond book-knowledge, </a:t>
            </a:r>
            <a:r>
              <a:rPr lang="en-US" sz="2400" i="1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knowledge-about</a:t>
            </a:r>
            <a:r>
              <a:rPr lang="en-US" sz="2400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. The knowing-that can be </a:t>
            </a:r>
            <a:r>
              <a:rPr lang="en-US" sz="2400" dirty="0" err="1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memorised</a:t>
            </a:r>
            <a:r>
              <a:rPr lang="en-US" sz="2400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; the knowing-how can be routine, and the knowing-why a collection of “incantations” and learned phrases.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rgbClr val="00628E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What really matters in our increasingly problem-oriented culture is </a:t>
            </a:r>
            <a:r>
              <a:rPr lang="en-US" sz="2400" b="1" i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knowing-to</a:t>
            </a:r>
            <a:r>
              <a:rPr lang="en-US" sz="24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 use this or that technique, this or that way of thinking, this or that approach, in a given situation as and when it arises</a:t>
            </a:r>
            <a:r>
              <a:rPr lang="en-US" sz="2400" dirty="0" smtClean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GB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BF3822-92AA-4A3C-B0AB-49B31F3B631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539552" y="6239272"/>
            <a:ext cx="7056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GB" sz="1800" dirty="0">
                <a:solidFill>
                  <a:srgbClr val="00628E"/>
                </a:solidFill>
                <a:latin typeface="Arial" pitchFamily="34" charset="0"/>
                <a:cs typeface="Arial" pitchFamily="34" charset="0"/>
              </a:rPr>
              <a:t>(From “Questions and Prompts for Mathematical Thinking”, Watson and Mason, ATM, 1998).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Ratio, Multiplication or Scaling?</a:t>
            </a: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The farmer has 24 animals There are three times</a:t>
            </a:r>
          </a:p>
          <a:p>
            <a:pPr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as many sheep as cows. </a:t>
            </a:r>
          </a:p>
          <a:p>
            <a:pPr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How many Sheep?</a:t>
            </a:r>
          </a:p>
          <a:p>
            <a:pPr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How many cows?</a:t>
            </a:r>
          </a:p>
          <a:p>
            <a:pPr>
              <a:buNone/>
            </a:pP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The farmer has 42 animals There are twice as many</a:t>
            </a:r>
          </a:p>
          <a:p>
            <a:pPr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ducks as cows and three times as many sheep as</a:t>
            </a:r>
          </a:p>
          <a:p>
            <a:pPr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cows. </a:t>
            </a:r>
          </a:p>
          <a:p>
            <a:pPr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How many Sheep?</a:t>
            </a:r>
          </a:p>
          <a:p>
            <a:pPr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How many cows?</a:t>
            </a:r>
          </a:p>
          <a:p>
            <a:pPr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How many ducks</a:t>
            </a:r>
          </a:p>
          <a:p>
            <a:pPr>
              <a:buNone/>
            </a:pP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Farmer Brown has a third of the sheep that Farmer Giles has.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After 12 of farmer Giles sheep escape into Farmer Browns field they have the same amount.</a:t>
            </a:r>
          </a:p>
          <a:p>
            <a:pPr marL="0" indent="0">
              <a:buNone/>
            </a:pPr>
            <a:endParaRPr lang="en-GB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How many sheep do they have in total?</a:t>
            </a: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Developing Fluency </a:t>
            </a:r>
            <a:b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Routine: Another and Another</a:t>
            </a: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9"/>
            <a:ext cx="7921625" cy="18722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Tom and Sam share stickers.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Keep the ratio 2:3, but change the number of stickers, produce multiple examples: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2195736" y="3933056"/>
            <a:ext cx="4564062" cy="1484312"/>
            <a:chOff x="1453" y="2342"/>
            <a:chExt cx="7187" cy="2338"/>
          </a:xfrm>
        </p:grpSpPr>
        <p:sp>
          <p:nvSpPr>
            <p:cNvPr id="3075" name="Oval 3"/>
            <p:cNvSpPr>
              <a:spLocks noChangeArrowheads="1"/>
            </p:cNvSpPr>
            <p:nvPr/>
          </p:nvSpPr>
          <p:spPr bwMode="auto">
            <a:xfrm>
              <a:off x="1453" y="2342"/>
              <a:ext cx="1202" cy="10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2880" y="2342"/>
              <a:ext cx="1202" cy="10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1453" y="3494"/>
              <a:ext cx="1202" cy="10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2880" y="3494"/>
              <a:ext cx="1202" cy="10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4320" y="3494"/>
              <a:ext cx="1202" cy="10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7380" y="2880"/>
              <a:ext cx="1260" cy="1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cxnSp>
          <p:nvCxnSpPr>
            <p:cNvPr id="3081" name="AutoShape 9"/>
            <p:cNvCxnSpPr>
              <a:cxnSpLocks noChangeShapeType="1"/>
            </p:cNvCxnSpPr>
            <p:nvPr/>
          </p:nvCxnSpPr>
          <p:spPr bwMode="auto">
            <a:xfrm>
              <a:off x="6480" y="2342"/>
              <a:ext cx="0" cy="233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3" name="TextBox 12"/>
          <p:cNvSpPr txBox="1"/>
          <p:nvPr/>
        </p:nvSpPr>
        <p:spPr>
          <a:xfrm>
            <a:off x="467544" y="5780782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What numbers are easier?</a:t>
            </a:r>
          </a:p>
          <a:p>
            <a:r>
              <a:rPr lang="en-GB" sz="3200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Can you do the same for the ratio 3:5?</a:t>
            </a:r>
            <a:endParaRPr lang="en-GB" sz="3200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0" y="2438400"/>
            <a:ext cx="7239000" cy="2514600"/>
          </a:xfrm>
        </p:spPr>
        <p:txBody>
          <a:bodyPr/>
          <a:lstStyle/>
          <a:p>
            <a:endParaRPr lang="en-US" sz="2800" dirty="0" smtClean="0">
              <a:ea typeface="ＭＳ Ｐゴシック" pitchFamily="-84" charset="-128"/>
            </a:endParaRPr>
          </a:p>
          <a:p>
            <a:r>
              <a:rPr lang="en-GB" sz="2800" dirty="0" smtClean="0"/>
              <a:t/>
            </a:r>
            <a:br>
              <a:rPr lang="en-GB" sz="2800" dirty="0" smtClean="0"/>
            </a:br>
            <a:endParaRPr lang="en-US" sz="2800" dirty="0" smtClean="0">
              <a:ea typeface="ＭＳ Ｐゴシック" pitchFamily="-8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7544" y="1734071"/>
            <a:ext cx="7239000" cy="758825"/>
          </a:xfrm>
        </p:spPr>
        <p:txBody>
          <a:bodyPr/>
          <a:lstStyle/>
          <a:p>
            <a:r>
              <a:rPr lang="en-GB" sz="4400" dirty="0" smtClean="0"/>
              <a:t>Division and Fractions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Division</a:t>
            </a: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sz="2800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Mr Smith had a piece of wood that measured 36 cm.</a:t>
            </a:r>
          </a:p>
          <a:p>
            <a:pPr marL="0" indent="0">
              <a:buNone/>
              <a:defRPr/>
            </a:pPr>
            <a:endParaRPr lang="en-GB" sz="2800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en-GB" sz="2800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He cut it into 6 equal pieces. How long was each piece?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051720" y="4797152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43808" y="4797152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5896" y="4797152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7984" y="4797152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20072" y="4797152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12160" y="4797152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4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Division</a:t>
            </a: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24 cakes were shared between 6 children, how many did each receive?</a:t>
            </a:r>
          </a:p>
          <a:p>
            <a:pPr marL="0" indent="0">
              <a:buNone/>
            </a:pPr>
            <a:endParaRPr lang="en-GB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Sam likes to read fantasy stories. His new book is 48 pages long. Sam wants to finish the book in 4 days. How many pages  should Sam read each day in order to reach his goal?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Fractions</a:t>
            </a: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0963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Principle: Try to keep all sections the same size.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A fraction can only be identified when the whole is divided into equal parts.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Problems might involve reasoning about unknowns, from known information.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4365104"/>
          <a:ext cx="6840760" cy="234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0"/>
                <a:gridCol w="3420380"/>
              </a:tblGrid>
              <a:tr h="39035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Arial" pitchFamily="34" charset="0"/>
                          <a:cs typeface="Arial" pitchFamily="34" charset="0"/>
                        </a:rPr>
                        <a:t>Known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Arial" pitchFamily="34" charset="0"/>
                          <a:cs typeface="Arial" pitchFamily="34" charset="0"/>
                        </a:rPr>
                        <a:t>Unknown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2828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itchFamily="34" charset="0"/>
                          <a:cs typeface="Arial" pitchFamily="34" charset="0"/>
                        </a:rPr>
                        <a:t>The whole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itchFamily="34" charset="0"/>
                          <a:cs typeface="Arial" pitchFamily="34" charset="0"/>
                        </a:rPr>
                        <a:t>A proportion(part)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2828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itchFamily="34" charset="0"/>
                          <a:cs typeface="Arial" pitchFamily="34" charset="0"/>
                        </a:rPr>
                        <a:t>A proportion (part)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itchFamily="34" charset="0"/>
                          <a:cs typeface="Arial" pitchFamily="34" charset="0"/>
                        </a:rPr>
                        <a:t>The whole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2828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itchFamily="34" charset="0"/>
                          <a:cs typeface="Arial" pitchFamily="34" charset="0"/>
                        </a:rPr>
                        <a:t>A proportion (part)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itchFamily="34" charset="0"/>
                          <a:cs typeface="Arial" pitchFamily="34" charset="0"/>
                        </a:rPr>
                        <a:t>Another proportion (part)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570186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Find a fraction of a number:</a:t>
            </a:r>
            <a:b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The whole is known the part is unknown</a:t>
            </a: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Find 2/5 of 30</a:t>
            </a:r>
          </a:p>
          <a:p>
            <a:pPr marL="0" indent="0">
              <a:buNone/>
            </a:pPr>
            <a:endParaRPr lang="en-GB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This activity could be a routine to develop fluency. It provides opportunities to practice multiplication and division and connect these operations to fractions</a:t>
            </a: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9712" y="2924944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71800" y="2924944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888" y="2924944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55976" y="2924944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48064" y="2924944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4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Developing Fluency</a:t>
            </a: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99592" y="1484784"/>
          <a:ext cx="6912765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22"/>
                <a:gridCol w="1234422"/>
                <a:gridCol w="1850662"/>
                <a:gridCol w="2593259"/>
              </a:tblGrid>
              <a:tr h="580648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Find 2/3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</a:t>
                      </a:r>
                    </a:p>
                    <a:p>
                      <a:endParaRPr lang="en-GB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Find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Other Routines?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733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GB" sz="2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latin typeface="Arial" pitchFamily="34" charset="0"/>
                          <a:cs typeface="Arial" pitchFamily="34" charset="0"/>
                        </a:rPr>
                        <a:t>1/3</a:t>
                      </a:r>
                      <a:endParaRPr lang="en-GB" sz="2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latin typeface="Arial" pitchFamily="34" charset="0"/>
                          <a:cs typeface="Arial" pitchFamily="34" charset="0"/>
                        </a:rPr>
                        <a:t>2/3 of 36</a:t>
                      </a:r>
                    </a:p>
                    <a:p>
                      <a:endParaRPr lang="en-GB" sz="2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733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GB" sz="2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latin typeface="Arial" pitchFamily="34" charset="0"/>
                          <a:cs typeface="Arial" pitchFamily="34" charset="0"/>
                        </a:rPr>
                        <a:t>2/3</a:t>
                      </a:r>
                      <a:endParaRPr lang="en-GB" sz="2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latin typeface="Arial" pitchFamily="34" charset="0"/>
                          <a:cs typeface="Arial" pitchFamily="34" charset="0"/>
                        </a:rPr>
                        <a:t>7/9 of 81</a:t>
                      </a:r>
                    </a:p>
                    <a:p>
                      <a:endParaRPr lang="en-GB" sz="2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1744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GB" sz="2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latin typeface="Arial" pitchFamily="34" charset="0"/>
                          <a:cs typeface="Arial" pitchFamily="34" charset="0"/>
                        </a:rPr>
                        <a:t>3/3</a:t>
                      </a:r>
                      <a:endParaRPr lang="en-GB" sz="2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latin typeface="Arial" pitchFamily="34" charset="0"/>
                          <a:cs typeface="Arial" pitchFamily="34" charset="0"/>
                        </a:rPr>
                        <a:t>3/4 of 110</a:t>
                      </a:r>
                    </a:p>
                    <a:p>
                      <a:endParaRPr lang="en-GB" sz="2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733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  <a:p>
                      <a:endParaRPr lang="en-GB" sz="2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latin typeface="Arial" pitchFamily="34" charset="0"/>
                          <a:cs typeface="Arial" pitchFamily="34" charset="0"/>
                        </a:rPr>
                        <a:t>3/8</a:t>
                      </a:r>
                      <a:endParaRPr lang="en-GB" sz="2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latin typeface="Arial" pitchFamily="34" charset="0"/>
                          <a:cs typeface="Arial" pitchFamily="34" charset="0"/>
                        </a:rPr>
                        <a:t>8/8 of 71</a:t>
                      </a:r>
                      <a:endParaRPr lang="en-GB" sz="2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733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en-GB" sz="2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latin typeface="Arial" pitchFamily="34" charset="0"/>
                          <a:cs typeface="Arial" pitchFamily="34" charset="0"/>
                        </a:rPr>
                        <a:t>7/8</a:t>
                      </a:r>
                      <a:endParaRPr lang="en-GB" sz="2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latin typeface="Arial" pitchFamily="34" charset="0"/>
                          <a:cs typeface="Arial" pitchFamily="34" charset="0"/>
                        </a:rPr>
                        <a:t>3/5 of 100</a:t>
                      </a:r>
                      <a:endParaRPr lang="en-GB" sz="2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Developing Fluency</a:t>
            </a: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Find 2/3 of:</a:t>
            </a:r>
          </a:p>
          <a:p>
            <a:pPr>
              <a:buNone/>
            </a:pPr>
            <a:endParaRPr lang="en-GB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 marL="72390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18</a:t>
            </a:r>
          </a:p>
          <a:p>
            <a:pPr marL="72390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33</a:t>
            </a:r>
          </a:p>
          <a:p>
            <a:pPr marL="72390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42</a:t>
            </a:r>
          </a:p>
          <a:p>
            <a:pPr marL="72390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54</a:t>
            </a:r>
          </a:p>
          <a:p>
            <a:pPr marL="72390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93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3995936" y="3573016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8024" y="3573016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3573016"/>
            <a:ext cx="792088" cy="79208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4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69988" y="1600200"/>
            <a:ext cx="680402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Developing Fluency</a:t>
            </a: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Find:</a:t>
            </a:r>
          </a:p>
          <a:p>
            <a:pPr marL="984250"/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1/3</a:t>
            </a:r>
          </a:p>
          <a:p>
            <a:pPr marL="984250"/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2/3</a:t>
            </a:r>
          </a:p>
          <a:p>
            <a:pPr marL="984250"/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3/3</a:t>
            </a:r>
          </a:p>
          <a:p>
            <a:pPr marL="984250"/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3/8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771800" y="2924944"/>
            <a:ext cx="5760640" cy="720080"/>
            <a:chOff x="2771800" y="2924944"/>
            <a:chExt cx="5760640" cy="720080"/>
          </a:xfrm>
        </p:grpSpPr>
        <p:sp>
          <p:nvSpPr>
            <p:cNvPr id="5" name="Rectangle 4"/>
            <p:cNvSpPr/>
            <p:nvPr/>
          </p:nvSpPr>
          <p:spPr bwMode="auto">
            <a:xfrm>
              <a:off x="2771800" y="2924944"/>
              <a:ext cx="5760640" cy="720080"/>
            </a:xfrm>
            <a:prstGeom prst="rect">
              <a:avLst/>
            </a:prstGeom>
            <a:solidFill>
              <a:srgbClr val="FFFF00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charset="0"/>
                <a:buChar char="●"/>
                <a:tabLst/>
              </a:pPr>
              <a:endParaRPr kumimoji="0" lang="en-GB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48064" y="2952240"/>
              <a:ext cx="792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 smtClean="0">
                  <a:solidFill>
                    <a:srgbClr val="00628C"/>
                  </a:solidFill>
                </a:rPr>
                <a:t>24</a:t>
              </a:r>
              <a:endParaRPr lang="en-GB" sz="3600" b="1" dirty="0">
                <a:solidFill>
                  <a:srgbClr val="00628C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843808" y="4149080"/>
            <a:ext cx="5544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Using the squared paper, draw the strip you think you need to draw</a:t>
            </a:r>
            <a:endParaRPr lang="en-GB" sz="3200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Developing Fluency</a:t>
            </a: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34480"/>
            <a:ext cx="7921625" cy="4114800"/>
          </a:xfrm>
        </p:spPr>
        <p:txBody>
          <a:bodyPr>
            <a:normAutofit fontScale="92500" lnSpcReduction="20000"/>
          </a:bodyPr>
          <a:lstStyle/>
          <a:p>
            <a:pPr eaLnBrk="1" fontAlgn="auto" hangingPunct="1"/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2/3 of 36</a:t>
            </a:r>
          </a:p>
          <a:p>
            <a:pPr eaLnBrk="1" fontAlgn="t" hangingPunct="1"/>
            <a:endParaRPr lang="en-GB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/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7/9 of 81</a:t>
            </a:r>
          </a:p>
          <a:p>
            <a:pPr eaLnBrk="1" fontAlgn="auto" hangingPunct="1"/>
            <a:endParaRPr lang="en-GB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/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3/4 of 90</a:t>
            </a:r>
          </a:p>
          <a:p>
            <a:pPr eaLnBrk="1" fontAlgn="auto" hangingPunct="1"/>
            <a:endParaRPr lang="en-GB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/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8/8 of 71</a:t>
            </a:r>
          </a:p>
          <a:p>
            <a:pPr eaLnBrk="1" fontAlgn="t" hangingPunct="1"/>
            <a:endParaRPr lang="en-GB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 eaLnBrk="1" fontAlgn="t" hangingPunct="1"/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3/5 of 100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CC7C2-E1F6-4D0D-B0A6-9B8EAA96836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2564904"/>
            <a:ext cx="48965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Consider how the drawing of the divided rectangle might support pupils in seeing the structure of the mathematics and knowing the operations to perform. </a:t>
            </a:r>
            <a:endParaRPr lang="en-GB" sz="2800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Part / whole and part / part relationships</a:t>
            </a: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Sam has 24 cupcakes to sell. He sold half on Monday and half of the remainder on Tuesday. How many does he have left to sell?</a:t>
            </a:r>
          </a:p>
          <a:p>
            <a:pPr marL="0" indent="0">
              <a:buNone/>
            </a:pPr>
            <a:endParaRPr lang="en-GB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I cycled from home to Lea Valley Park, a distance of 24 miles. By 10am I had cycled half way and at 11am I had travelled two thirds  of the remaining distance. How far had I left  to travel?</a:t>
            </a: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Reflection on Problem solving</a:t>
            </a:r>
            <a:endParaRPr lang="en-GB" dirty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Consider the need to:</a:t>
            </a:r>
          </a:p>
          <a:p>
            <a:pPr>
              <a:buNone/>
            </a:pPr>
            <a:endParaRPr lang="en-GB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Recognise relationships</a:t>
            </a:r>
          </a:p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Keep parts the same size</a:t>
            </a:r>
          </a:p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See and model the structure</a:t>
            </a:r>
          </a:p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Make connections</a:t>
            </a:r>
          </a:p>
          <a:p>
            <a:r>
              <a:rPr lang="en-GB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Reason from what I know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921625" cy="1152128"/>
          </a:xfrm>
        </p:spPr>
        <p:txBody>
          <a:bodyPr/>
          <a:lstStyle/>
          <a:p>
            <a:r>
              <a:rPr lang="en-US" sz="2800" dirty="0" smtClean="0">
                <a:solidFill>
                  <a:srgbClr val="00628E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Laura had $240. She spent 5/8 of it. </a:t>
            </a:r>
          </a:p>
          <a:p>
            <a:r>
              <a:rPr lang="en-US" sz="2800" dirty="0" smtClean="0">
                <a:solidFill>
                  <a:srgbClr val="00628E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How much money did she have left? </a:t>
            </a:r>
          </a:p>
          <a:p>
            <a:endParaRPr lang="en-US" sz="1800" dirty="0" smtClean="0">
              <a:solidFill>
                <a:srgbClr val="00628E"/>
              </a:solidFill>
              <a:ea typeface="ＭＳ Ｐゴシック" pitchFamily="34" charset="-128"/>
            </a:endParaRPr>
          </a:p>
          <a:p>
            <a:pPr algn="r"/>
            <a:endParaRPr lang="en-US" sz="2000" i="1" dirty="0" smtClean="0">
              <a:solidFill>
                <a:srgbClr val="00628E"/>
              </a:solidFill>
              <a:ea typeface="ＭＳ Ｐゴシック" pitchFamily="34" charset="-128"/>
            </a:endParaRPr>
          </a:p>
          <a:p>
            <a:pPr algn="r"/>
            <a:endParaRPr lang="en-US" sz="2000" i="1" dirty="0" smtClean="0">
              <a:solidFill>
                <a:srgbClr val="00628E"/>
              </a:solidFill>
              <a:ea typeface="ＭＳ Ｐゴシック" pitchFamily="34" charset="-128"/>
            </a:endParaRPr>
          </a:p>
          <a:p>
            <a:endParaRPr lang="en-US" sz="2800" dirty="0" smtClean="0">
              <a:solidFill>
                <a:srgbClr val="00628E"/>
              </a:solidFill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621230"/>
            <a:ext cx="4032448" cy="1815882"/>
          </a:xfrm>
          <a:prstGeom prst="rect">
            <a:avLst/>
          </a:prstGeom>
          <a:noFill/>
          <a:ln>
            <a:solidFill>
              <a:srgbClr val="00628E"/>
            </a:solidFill>
          </a:ln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00628E"/>
                </a:solidFill>
                <a:ea typeface="ＭＳ Ｐゴシック" pitchFamily="34" charset="-128"/>
              </a:rPr>
              <a:t>Overall percent correct: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00628E"/>
                </a:solidFill>
                <a:ea typeface="ＭＳ Ｐゴシック" pitchFamily="34" charset="-128"/>
              </a:rPr>
              <a:t>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00628E"/>
                </a:solidFill>
                <a:ea typeface="ＭＳ Ｐゴシック" pitchFamily="34" charset="-128"/>
              </a:rPr>
              <a:t>Singapore: 78%,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00628E"/>
                </a:solidFill>
                <a:ea typeface="ＭＳ Ｐゴシック" pitchFamily="34" charset="-128"/>
              </a:rPr>
              <a:t>United States: 25%</a:t>
            </a:r>
            <a:endParaRPr lang="en-GB" sz="2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4725144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628E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Why were Singapore so successful?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00628E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They used a particular representation which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00628E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enabled pupils to access the structure of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00628E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mathematics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696744" cy="895945"/>
          </a:xfrm>
        </p:spPr>
        <p:txBody>
          <a:bodyPr/>
          <a:lstStyle/>
          <a:p>
            <a:r>
              <a:rPr lang="en-GB" sz="4400" b="0" dirty="0" smtClean="0">
                <a:latin typeface="Arial" pitchFamily="34" charset="0"/>
                <a:cs typeface="Arial" pitchFamily="34" charset="0"/>
              </a:rPr>
              <a:t>Introducing the bar model</a:t>
            </a:r>
            <a:endParaRPr lang="en-GB" sz="4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921625" cy="4248472"/>
          </a:xfrm>
        </p:spPr>
        <p:txBody>
          <a:bodyPr/>
          <a:lstStyle/>
          <a:p>
            <a:pPr marL="0" indent="0"/>
            <a:r>
              <a:rPr lang="en-GB" sz="2800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The bar model is introduced within the context of  part/whole relationships to solving problems involving the concepts of addition and subtraction.</a:t>
            </a:r>
          </a:p>
          <a:p>
            <a:endParaRPr lang="en-GB" sz="2800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en-GB" sz="2800" dirty="0" smtClean="0">
                <a:solidFill>
                  <a:srgbClr val="00628C"/>
                </a:solidFill>
                <a:latin typeface="Arial" pitchFamily="34" charset="0"/>
                <a:cs typeface="Arial" pitchFamily="34" charset="0"/>
              </a:rPr>
              <a:t>It exposes the relationships within the structure of the mathematics, which are used to find the unknown elements  and thus supports the development of algebraic thinking.</a:t>
            </a:r>
          </a:p>
          <a:p>
            <a:endParaRPr lang="en-GB" dirty="0" smtClean="0">
              <a:solidFill>
                <a:srgbClr val="00628C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8E3D-064C-4F9E-A8FF-6DFDFB945C5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0" y="2438400"/>
            <a:ext cx="7239000" cy="2514600"/>
          </a:xfrm>
        </p:spPr>
        <p:txBody>
          <a:bodyPr/>
          <a:lstStyle/>
          <a:p>
            <a:endParaRPr lang="en-US" sz="2800" dirty="0" smtClean="0">
              <a:ea typeface="ＭＳ Ｐゴシック" pitchFamily="-84" charset="-128"/>
            </a:endParaRPr>
          </a:p>
          <a:p>
            <a:r>
              <a:rPr lang="en-GB" sz="2800" dirty="0" smtClean="0"/>
              <a:t/>
            </a:r>
            <a:br>
              <a:rPr lang="en-GB" sz="2800" dirty="0" smtClean="0"/>
            </a:br>
            <a:endParaRPr lang="en-US" sz="2800" dirty="0" smtClean="0">
              <a:ea typeface="ＭＳ Ｐゴシック" pitchFamily="-8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7544" y="1268761"/>
            <a:ext cx="6624736" cy="1512168"/>
          </a:xfrm>
        </p:spPr>
        <p:txBody>
          <a:bodyPr/>
          <a:lstStyle/>
          <a:p>
            <a:r>
              <a:rPr lang="en-GB" sz="4400" dirty="0" smtClean="0"/>
              <a:t>Addition and Subtraction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5970240" cy="967953"/>
          </a:xfrm>
        </p:spPr>
        <p:txBody>
          <a:bodyPr/>
          <a:lstStyle/>
          <a:p>
            <a:r>
              <a:rPr lang="en-GB" sz="4400" b="0" dirty="0" smtClean="0">
                <a:ea typeface="ＭＳ Ｐゴシック" pitchFamily="34" charset="-128"/>
              </a:rPr>
              <a:t>Addition: Aggregation</a:t>
            </a:r>
            <a:endParaRPr lang="en-US" sz="4400" b="0" dirty="0" smtClean="0">
              <a:ea typeface="ＭＳ Ｐゴシック" pitchFamily="34" charset="-128"/>
            </a:endParaRPr>
          </a:p>
        </p:txBody>
      </p:sp>
      <p:pic>
        <p:nvPicPr>
          <p:cNvPr id="8195" name="Content Placeholder 3" descr="part-whole-concept-00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91680" y="3553544"/>
            <a:ext cx="5629275" cy="2971800"/>
          </a:xfrm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62000" y="1827213"/>
            <a:ext cx="7921625" cy="2105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Arial" charset="0"/>
              <a:buNone/>
              <a:tabLst/>
              <a:defRPr/>
            </a:pPr>
            <a:r>
              <a:rPr lang="en-US" sz="3200" kern="0" noProof="0" dirty="0" smtClean="0">
                <a:solidFill>
                  <a:srgbClr val="00628E"/>
                </a:solidFill>
                <a:latin typeface="+mn-lt"/>
                <a:cs typeface="ＭＳ Ｐゴシック" charset="0"/>
              </a:rPr>
              <a:t>There are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628E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 charset="0"/>
              </a:rPr>
              <a:t>3 footballs</a:t>
            </a:r>
            <a:r>
              <a:rPr lang="en-US" sz="3200" kern="0" dirty="0" smtClean="0">
                <a:solidFill>
                  <a:srgbClr val="00628E"/>
                </a:solidFill>
                <a:latin typeface="+mn-lt"/>
                <a:cs typeface="ＭＳ Ｐゴシック" charset="0"/>
              </a:rPr>
              <a:t> in the red basket and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628E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 charset="0"/>
              </a:rPr>
              <a:t>2 </a:t>
            </a:r>
            <a:r>
              <a:rPr lang="en-US" sz="3200" kern="0" dirty="0" smtClean="0">
                <a:solidFill>
                  <a:srgbClr val="00628E"/>
                </a:solidFill>
                <a:latin typeface="+mn-lt"/>
                <a:cs typeface="ＭＳ Ｐゴシック" charset="0"/>
              </a:rPr>
              <a:t>f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rgbClr val="00628E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 charset="0"/>
              </a:rPr>
              <a:t>ootballs</a:t>
            </a:r>
            <a:r>
              <a:rPr lang="en-US" sz="3200" kern="0" dirty="0" smtClean="0">
                <a:solidFill>
                  <a:srgbClr val="00628E"/>
                </a:solidFill>
                <a:latin typeface="+mn-lt"/>
                <a:cs typeface="ＭＳ Ｐゴシック" charset="0"/>
              </a:rPr>
              <a:t> in the blue basket. </a:t>
            </a:r>
          </a:p>
          <a:p>
            <a:pPr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Arial" charset="0"/>
              <a:buNone/>
              <a:tabLst/>
              <a:defRPr/>
            </a:pPr>
            <a:endParaRPr lang="en-US" sz="3200" kern="0" dirty="0" smtClean="0">
              <a:solidFill>
                <a:srgbClr val="00628E"/>
              </a:solidFill>
              <a:latin typeface="+mn-lt"/>
              <a:cs typeface="ＭＳ Ｐゴシック" charset="0"/>
            </a:endParaRPr>
          </a:p>
          <a:p>
            <a:pPr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Tx/>
              <a:buFont typeface="Arial" charset="0"/>
              <a:buNone/>
              <a:tabLst/>
              <a:defRPr/>
            </a:pPr>
            <a:r>
              <a:rPr lang="en-US" sz="3200" kern="0" dirty="0" smtClean="0">
                <a:solidFill>
                  <a:srgbClr val="00628E"/>
                </a:solidFill>
                <a:latin typeface="+mn-lt"/>
                <a:cs typeface="ＭＳ Ｐゴシック" charset="0"/>
              </a:rPr>
              <a:t>How many footballs are there altogether?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628E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 charset="0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628E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 charset="0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 charset="0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ＭＳ Ｐゴシック" charset="0"/>
              </a:rPr>
            </a:b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0" y="476672"/>
            <a:ext cx="6114256" cy="751929"/>
          </a:xfrm>
        </p:spPr>
        <p:txBody>
          <a:bodyPr/>
          <a:lstStyle/>
          <a:p>
            <a:r>
              <a:rPr lang="en-GB" sz="4400" b="0" dirty="0" smtClean="0">
                <a:ea typeface="ＭＳ Ｐゴシック" pitchFamily="34" charset="-128"/>
              </a:rPr>
              <a:t>Addition: Augmentation</a:t>
            </a:r>
            <a:endParaRPr lang="en-US" sz="4400" b="0" dirty="0" smtClean="0">
              <a:ea typeface="ＭＳ Ｐゴシック" pitchFamily="34" charset="-128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7921625" cy="1673795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00628E"/>
                </a:solidFill>
                <a:ea typeface="ＭＳ Ｐゴシック" pitchFamily="34" charset="-128"/>
              </a:rPr>
              <a:t>Peter has 3 marbles. Harry gives Peter 1 more marble. How many marbles does Peter have now?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1268" name="Picture 3" descr="change-concept-0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275" y="3500438"/>
            <a:ext cx="42576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change-concept-00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6813" y="3573463"/>
            <a:ext cx="42576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>
            <a:off x="2915816" y="6093296"/>
            <a:ext cx="4032448" cy="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" name="Group 8"/>
          <p:cNvGrpSpPr/>
          <p:nvPr/>
        </p:nvGrpSpPr>
        <p:grpSpPr>
          <a:xfrm>
            <a:off x="1547664" y="6228020"/>
            <a:ext cx="6480720" cy="369332"/>
            <a:chOff x="1475656" y="5877272"/>
            <a:chExt cx="648072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1475656" y="5877272"/>
              <a:ext cx="6480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00628E"/>
                  </a:solidFill>
                </a:rPr>
                <a:t>Concrete                                                             Abstract </a:t>
              </a:r>
              <a:endParaRPr lang="en-GB" dirty="0">
                <a:solidFill>
                  <a:srgbClr val="00628E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3275856" y="6050035"/>
              <a:ext cx="2664296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2118</Words>
  <Application>Microsoft Office PowerPoint</Application>
  <PresentationFormat>On-screen Show (4:3)</PresentationFormat>
  <Paragraphs>344</Paragraphs>
  <Slides>43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Office Theme</vt:lpstr>
      <vt:lpstr>nctem1</vt:lpstr>
      <vt:lpstr>1_nctem1</vt:lpstr>
      <vt:lpstr>2_nctem1</vt:lpstr>
      <vt:lpstr>3_nctem1</vt:lpstr>
      <vt:lpstr>4_nctem1</vt:lpstr>
      <vt:lpstr>Using representations to support problem solving</vt:lpstr>
      <vt:lpstr>Solving Problems</vt:lpstr>
      <vt:lpstr>Knowing to …</vt:lpstr>
      <vt:lpstr>PowerPoint Presentation</vt:lpstr>
      <vt:lpstr>PowerPoint Presentation</vt:lpstr>
      <vt:lpstr>Introducing the bar model</vt:lpstr>
      <vt:lpstr>Addition and Subtraction</vt:lpstr>
      <vt:lpstr>Addition: Aggregation</vt:lpstr>
      <vt:lpstr>Addition: Augmentation</vt:lpstr>
      <vt:lpstr>Subtraction: Comparison </vt:lpstr>
      <vt:lpstr>Moving to the abstract</vt:lpstr>
      <vt:lpstr>Generalisation</vt:lpstr>
      <vt:lpstr>The relationship between addition and subtraction</vt:lpstr>
      <vt:lpstr>Problems to solve</vt:lpstr>
      <vt:lpstr>Developing a sense of scale</vt:lpstr>
      <vt:lpstr>Take a strip and a paperclip</vt:lpstr>
      <vt:lpstr>Your strip represents 10p</vt:lpstr>
      <vt:lpstr>Your strip represents £1</vt:lpstr>
      <vt:lpstr>Your strip represents 1 metre</vt:lpstr>
      <vt:lpstr>Your strip represents £5</vt:lpstr>
      <vt:lpstr>Multiplication, Ratio and Scaling</vt:lpstr>
      <vt:lpstr>PowerPoint Presentation</vt:lpstr>
      <vt:lpstr>Multiplication Problems</vt:lpstr>
      <vt:lpstr>PowerPoint Presentation</vt:lpstr>
      <vt:lpstr>PowerPoint Presentation</vt:lpstr>
      <vt:lpstr>Ratio</vt:lpstr>
      <vt:lpstr>PowerPoint Presentation</vt:lpstr>
      <vt:lpstr>Key Stage 2 SATS</vt:lpstr>
      <vt:lpstr>PowerPoint Presentation</vt:lpstr>
      <vt:lpstr>Ratio, Multiplication or Scaling?</vt:lpstr>
      <vt:lpstr>PowerPoint Presentation</vt:lpstr>
      <vt:lpstr>Developing Fluency  Routine: Another and Another</vt:lpstr>
      <vt:lpstr>Division and Fractions</vt:lpstr>
      <vt:lpstr>Division</vt:lpstr>
      <vt:lpstr>Division</vt:lpstr>
      <vt:lpstr>Fractions</vt:lpstr>
      <vt:lpstr>Find a fraction of a number: The whole is known the part is unknown</vt:lpstr>
      <vt:lpstr>Developing Fluency</vt:lpstr>
      <vt:lpstr>Developing Fluency</vt:lpstr>
      <vt:lpstr>Developing Fluency</vt:lpstr>
      <vt:lpstr>Developing Fluency</vt:lpstr>
      <vt:lpstr>Part / whole and part / part relationships</vt:lpstr>
      <vt:lpstr>Reflection on Problem solving</vt:lpstr>
    </vt:vector>
  </TitlesOfParts>
  <Company>Tribal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with  the Bar Model</dc:title>
  <dc:creator>Deborah.morgan</dc:creator>
  <cp:lastModifiedBy>Claire.Earp</cp:lastModifiedBy>
  <cp:revision>82</cp:revision>
  <dcterms:created xsi:type="dcterms:W3CDTF">2014-02-17T12:12:55Z</dcterms:created>
  <dcterms:modified xsi:type="dcterms:W3CDTF">2017-11-22T10:10:04Z</dcterms:modified>
</cp:coreProperties>
</file>